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4" r:id="rId4"/>
    <p:sldId id="268" r:id="rId5"/>
    <p:sldId id="257" r:id="rId6"/>
    <p:sldId id="258" r:id="rId7"/>
    <p:sldId id="265" r:id="rId8"/>
    <p:sldId id="266" r:id="rId9"/>
    <p:sldId id="26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88" d="100"/>
          <a:sy n="88" d="100"/>
        </p:scale>
        <p:origin x="-422" y="-77"/>
      </p:cViewPr>
      <p:guideLst>
        <p:guide orient="horz" pos="2195"/>
        <p:guide pos="381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ED11FAF-F249-4AD8-81EE-DE1AF2564EB5}" type="doc">
      <dgm:prSet loTypeId="urn:microsoft.com/office/officeart/2005/8/layout/hierarchy4" loCatId="hierarchy" qsTypeId="urn:microsoft.com/office/officeart/2005/8/quickstyle/simple1#1" qsCatId="simple" csTypeId="urn:microsoft.com/office/officeart/2005/8/colors/accent1_2#1" csCatId="accent1" phldr="0"/>
      <dgm:spPr/>
      <dgm:t>
        <a:bodyPr/>
        <a:lstStyle/>
        <a:p>
          <a:endParaRPr lang="en-US"/>
        </a:p>
      </dgm:t>
    </dgm:pt>
    <dgm:pt modelId="{279B103B-3EF0-4EBD-866E-85F63AE29D65}">
      <dgm:prSet phldrT="[Text]" phldr="0" custT="0"/>
      <dgm:spPr>
        <a:solidFill>
          <a:srgbClr val="002060"/>
        </a:solidFill>
      </dgm:spPr>
      <dgm:t>
        <a:bodyPr vert="horz" wrap="square"/>
        <a:lstStyle/>
        <a:p>
          <a:pPr>
            <a:lnSpc>
              <a:spcPct val="100000"/>
            </a:lnSpc>
            <a:spcBef>
              <a:spcPct val="0"/>
            </a:spcBef>
            <a:spcAft>
              <a:spcPct val="35000"/>
            </a:spcAft>
          </a:pPr>
          <a:r>
            <a:rPr lang="el-GR" altLang="en-US">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Το αυτοσχέδιο βαθυσκάφος που αποφασίσαμε να κατασκευάσουμε είναι φιλικό προς το περιβάλλον και μπορεί να χρησιμοποιηθεί τόσο για ερευνητικούς όσο για ψυχαγωγικούς σκοπούς.Το αυτοσχέδιο αυτό βαθυσκάφος είναι ιδανικό για την παρατήρηση της θαλάσσιας ζωής και γενικότερα της κατάστασης του βυθού μιας περιοχής. Μάλιστα η ασύρματη σύνδεση της action camera που είναι τοποθετημένη μέσα στο βαθυσκάφος προσφέρει τη δυνατότητα απευθείας παρατήρησης του βυθού και της άμεσης λήψης φωτογραφιών ή βίντεο. </a:t>
          </a:r>
          <a:endParaRPr lang="en-US"/>
        </a:p>
      </dgm:t>
    </dgm:pt>
    <dgm:pt modelId="{23A428E2-7436-4875-B687-115F44990015}" cxnId="{3A9ED1E8-ACBF-46FF-A474-B0831D711273}" type="parTrans">
      <dgm:prSet/>
      <dgm:spPr/>
      <dgm:t>
        <a:bodyPr/>
        <a:lstStyle/>
        <a:p>
          <a:endParaRPr lang="en-US"/>
        </a:p>
      </dgm:t>
    </dgm:pt>
    <dgm:pt modelId="{A0F7AFDE-37EE-4590-B516-72A7DE6B722E}" cxnId="{3A9ED1E8-ACBF-46FF-A474-B0831D711273}" type="sibTrans">
      <dgm:prSet/>
      <dgm:spPr/>
      <dgm:t>
        <a:bodyPr/>
        <a:lstStyle/>
        <a:p>
          <a:endParaRPr lang="en-US"/>
        </a:p>
      </dgm:t>
    </dgm:pt>
    <dgm:pt modelId="{F4CF7D25-EC55-4CC2-A191-A180F9892444}" type="pres">
      <dgm:prSet presAssocID="{3ED11FAF-F249-4AD8-81EE-DE1AF2564EB5}" presName="Name0" presStyleCnt="0">
        <dgm:presLayoutVars>
          <dgm:chPref val="1"/>
          <dgm:dir/>
          <dgm:animOne val="branch"/>
          <dgm:animLvl val="lvl"/>
          <dgm:resizeHandles/>
        </dgm:presLayoutVars>
      </dgm:prSet>
      <dgm:spPr/>
      <dgm:t>
        <a:bodyPr/>
        <a:lstStyle/>
        <a:p>
          <a:endParaRPr lang="el-GR"/>
        </a:p>
      </dgm:t>
    </dgm:pt>
    <dgm:pt modelId="{86628150-E81F-407C-BBDA-DD41D73A1D58}" type="pres">
      <dgm:prSet presAssocID="{279B103B-3EF0-4EBD-866E-85F63AE29D65}" presName="vertOne" presStyleCnt="0"/>
      <dgm:spPr/>
    </dgm:pt>
    <dgm:pt modelId="{70E11759-2403-454F-AA72-C47A7039B843}" type="pres">
      <dgm:prSet presAssocID="{279B103B-3EF0-4EBD-866E-85F63AE29D65}" presName="txOne" presStyleLbl="node0" presStyleIdx="0" presStyleCnt="1">
        <dgm:presLayoutVars>
          <dgm:chPref val="3"/>
        </dgm:presLayoutVars>
      </dgm:prSet>
      <dgm:spPr/>
      <dgm:t>
        <a:bodyPr/>
        <a:lstStyle/>
        <a:p>
          <a:endParaRPr lang="el-GR"/>
        </a:p>
      </dgm:t>
    </dgm:pt>
    <dgm:pt modelId="{AC5D52D0-4933-4D7F-A8E4-251E11D165BA}" type="pres">
      <dgm:prSet presAssocID="{279B103B-3EF0-4EBD-866E-85F63AE29D65}" presName="horzOne" presStyleCnt="0"/>
      <dgm:spPr/>
    </dgm:pt>
  </dgm:ptLst>
  <dgm:cxnLst>
    <dgm:cxn modelId="{3A9ED1E8-ACBF-46FF-A474-B0831D711273}" srcId="{3ED11FAF-F249-4AD8-81EE-DE1AF2564EB5}" destId="{279B103B-3EF0-4EBD-866E-85F63AE29D65}" srcOrd="0" destOrd="0" parTransId="{23A428E2-7436-4875-B687-115F44990015}" sibTransId="{A0F7AFDE-37EE-4590-B516-72A7DE6B722E}"/>
    <dgm:cxn modelId="{CA71DA91-7678-436F-8CAF-94CD033DAAC2}" type="presOf" srcId="{3ED11FAF-F249-4AD8-81EE-DE1AF2564EB5}" destId="{F4CF7D25-EC55-4CC2-A191-A180F9892444}" srcOrd="0" destOrd="0" presId="urn:microsoft.com/office/officeart/2005/8/layout/hierarchy4"/>
    <dgm:cxn modelId="{30A328EA-B098-4EA3-A6DF-0FE69A915FC0}" type="presOf" srcId="{279B103B-3EF0-4EBD-866E-85F63AE29D65}" destId="{70E11759-2403-454F-AA72-C47A7039B843}" srcOrd="0" destOrd="0" presId="urn:microsoft.com/office/officeart/2005/8/layout/hierarchy4"/>
    <dgm:cxn modelId="{14B0E3D8-5F38-4EAF-AEB3-95F48198E338}" type="presParOf" srcId="{F4CF7D25-EC55-4CC2-A191-A180F9892444}" destId="{86628150-E81F-407C-BBDA-DD41D73A1D58}" srcOrd="0" destOrd="0" presId="urn:microsoft.com/office/officeart/2005/8/layout/hierarchy4"/>
    <dgm:cxn modelId="{121F4D99-697E-436D-81CB-564F70F522F1}" type="presParOf" srcId="{86628150-E81F-407C-BBDA-DD41D73A1D58}" destId="{70E11759-2403-454F-AA72-C47A7039B843}" srcOrd="0" destOrd="0" presId="urn:microsoft.com/office/officeart/2005/8/layout/hierarchy4"/>
    <dgm:cxn modelId="{5A643502-5139-4B50-B017-8E839E946115}" type="presParOf" srcId="{86628150-E81F-407C-BBDA-DD41D73A1D58}" destId="{AC5D52D0-4933-4D7F-A8E4-251E11D165BA}"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D11FAF-F249-4AD8-81EE-DE1AF2564EB5}" type="doc">
      <dgm:prSet loTypeId="urn:microsoft.com/office/officeart/2005/8/layout/hierarchy4" loCatId="hierarchy" qsTypeId="urn:microsoft.com/office/officeart/2005/8/quickstyle/simple1#2" qsCatId="simple" csTypeId="urn:microsoft.com/office/officeart/2005/8/colors/accent1_2#2" csCatId="accent1" phldr="0"/>
      <dgm:spPr/>
      <dgm:t>
        <a:bodyPr/>
        <a:lstStyle/>
        <a:p>
          <a:endParaRPr lang="en-US"/>
        </a:p>
      </dgm:t>
    </dgm:pt>
    <dgm:pt modelId="{279B103B-3EF0-4EBD-866E-85F63AE29D65}">
      <dgm:prSet phldrT="[Text]" phldr="0" custT="0"/>
      <dgm:spPr>
        <a:solidFill>
          <a:srgbClr val="002060"/>
        </a:solidFill>
      </dgm:spPr>
      <dgm:t>
        <a:bodyPr vert="horz" wrap="square"/>
        <a:lstStyle/>
        <a:p>
          <a:pPr>
            <a:lnSpc>
              <a:spcPct val="100000"/>
            </a:lnSpc>
            <a:spcBef>
              <a:spcPct val="0"/>
            </a:spcBef>
            <a:spcAft>
              <a:spcPct val="35000"/>
            </a:spcAft>
          </a:pPr>
          <a:r>
            <a:rPr lang="el-GR" altLang="en-US">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Είναι εξαιρετικά εύχρηστο ακόμη και για άτομα με κινητικά προβλήματα των κάτω άκρων, αφού μπορεί να χρησιμοποιηθεί πάνω από το σκάφος ή και από την παραλία, καθώς το μεγάλου μήκος καλώδιο που συνδέσει το χειριστήριο με το βαθυσκάφος, προσφέρει τη δυνατότητα ανάκτησής του</a:t>
          </a:r>
          <a:r>
            <a:rPr lang="en-GB" altLang="el-GR">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a:t>
          </a:r>
        </a:p>
      </dgm:t>
    </dgm:pt>
    <dgm:pt modelId="{23A428E2-7436-4875-B687-115F44990015}" cxnId="{B2B63324-CCF2-49B4-8B85-B5BB68B587AE}" type="parTrans">
      <dgm:prSet/>
      <dgm:spPr/>
      <dgm:t>
        <a:bodyPr/>
        <a:lstStyle/>
        <a:p>
          <a:endParaRPr lang="en-US"/>
        </a:p>
      </dgm:t>
    </dgm:pt>
    <dgm:pt modelId="{A0F7AFDE-37EE-4590-B516-72A7DE6B722E}" cxnId="{B2B63324-CCF2-49B4-8B85-B5BB68B587AE}" type="sibTrans">
      <dgm:prSet/>
      <dgm:spPr/>
      <dgm:t>
        <a:bodyPr/>
        <a:lstStyle/>
        <a:p>
          <a:endParaRPr lang="en-US"/>
        </a:p>
      </dgm:t>
    </dgm:pt>
    <dgm:pt modelId="{F4CF7D25-EC55-4CC2-A191-A180F9892444}" type="pres">
      <dgm:prSet presAssocID="{3ED11FAF-F249-4AD8-81EE-DE1AF2564EB5}" presName="Name0" presStyleCnt="0">
        <dgm:presLayoutVars>
          <dgm:chPref val="1"/>
          <dgm:dir/>
          <dgm:animOne val="branch"/>
          <dgm:animLvl val="lvl"/>
          <dgm:resizeHandles/>
        </dgm:presLayoutVars>
      </dgm:prSet>
      <dgm:spPr/>
      <dgm:t>
        <a:bodyPr/>
        <a:lstStyle/>
        <a:p>
          <a:endParaRPr lang="el-GR"/>
        </a:p>
      </dgm:t>
    </dgm:pt>
    <dgm:pt modelId="{86628150-E81F-407C-BBDA-DD41D73A1D58}" type="pres">
      <dgm:prSet presAssocID="{279B103B-3EF0-4EBD-866E-85F63AE29D65}" presName="vertOne" presStyleCnt="0"/>
      <dgm:spPr/>
    </dgm:pt>
    <dgm:pt modelId="{70E11759-2403-454F-AA72-C47A7039B843}" type="pres">
      <dgm:prSet presAssocID="{279B103B-3EF0-4EBD-866E-85F63AE29D65}" presName="txOne" presStyleLbl="node0" presStyleIdx="0" presStyleCnt="1">
        <dgm:presLayoutVars>
          <dgm:chPref val="3"/>
        </dgm:presLayoutVars>
      </dgm:prSet>
      <dgm:spPr/>
      <dgm:t>
        <a:bodyPr/>
        <a:lstStyle/>
        <a:p>
          <a:endParaRPr lang="el-GR"/>
        </a:p>
      </dgm:t>
    </dgm:pt>
    <dgm:pt modelId="{AC5D52D0-4933-4D7F-A8E4-251E11D165BA}" type="pres">
      <dgm:prSet presAssocID="{279B103B-3EF0-4EBD-866E-85F63AE29D65}" presName="horzOne" presStyleCnt="0"/>
      <dgm:spPr/>
    </dgm:pt>
  </dgm:ptLst>
  <dgm:cxnLst>
    <dgm:cxn modelId="{8F0D34BE-75DF-4C2B-8FFC-F22141F84230}" type="presOf" srcId="{279B103B-3EF0-4EBD-866E-85F63AE29D65}" destId="{70E11759-2403-454F-AA72-C47A7039B843}" srcOrd="0" destOrd="0" presId="urn:microsoft.com/office/officeart/2005/8/layout/hierarchy4"/>
    <dgm:cxn modelId="{73B7ACE2-3500-46A9-ACDA-8076DF52A87E}" type="presOf" srcId="{3ED11FAF-F249-4AD8-81EE-DE1AF2564EB5}" destId="{F4CF7D25-EC55-4CC2-A191-A180F9892444}" srcOrd="0" destOrd="0" presId="urn:microsoft.com/office/officeart/2005/8/layout/hierarchy4"/>
    <dgm:cxn modelId="{B2B63324-CCF2-49B4-8B85-B5BB68B587AE}" srcId="{3ED11FAF-F249-4AD8-81EE-DE1AF2564EB5}" destId="{279B103B-3EF0-4EBD-866E-85F63AE29D65}" srcOrd="0" destOrd="0" parTransId="{23A428E2-7436-4875-B687-115F44990015}" sibTransId="{A0F7AFDE-37EE-4590-B516-72A7DE6B722E}"/>
    <dgm:cxn modelId="{56C9E849-318E-4952-8BCF-7A7332FD030E}" type="presParOf" srcId="{F4CF7D25-EC55-4CC2-A191-A180F9892444}" destId="{86628150-E81F-407C-BBDA-DD41D73A1D58}" srcOrd="0" destOrd="0" presId="urn:microsoft.com/office/officeart/2005/8/layout/hierarchy4"/>
    <dgm:cxn modelId="{DCE9BC14-F8E8-4225-B1C6-04C30D849589}" type="presParOf" srcId="{86628150-E81F-407C-BBDA-DD41D73A1D58}" destId="{70E11759-2403-454F-AA72-C47A7039B843}" srcOrd="0" destOrd="0" presId="urn:microsoft.com/office/officeart/2005/8/layout/hierarchy4"/>
    <dgm:cxn modelId="{D05AA2B0-27A1-4985-B9FF-19646D60B55F}" type="presParOf" srcId="{86628150-E81F-407C-BBDA-DD41D73A1D58}" destId="{AC5D52D0-4933-4D7F-A8E4-251E11D165BA}"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ED11FAF-F249-4AD8-81EE-DE1AF2564EB5}" type="doc">
      <dgm:prSet loTypeId="urn:microsoft.com/office/officeart/2005/8/layout/hierarchy4" loCatId="hierarchy" qsTypeId="urn:microsoft.com/office/officeart/2005/8/quickstyle/simple1#3" qsCatId="simple" csTypeId="urn:microsoft.com/office/officeart/2005/8/colors/accent1_2#3" csCatId="accent1" phldr="0"/>
      <dgm:spPr/>
      <dgm:t>
        <a:bodyPr/>
        <a:lstStyle/>
        <a:p>
          <a:endParaRPr lang="en-US"/>
        </a:p>
      </dgm:t>
    </dgm:pt>
    <dgm:pt modelId="{279B103B-3EF0-4EBD-866E-85F63AE29D65}">
      <dgm:prSet phldrT="[Text]" phldr="0" custT="1"/>
      <dgm:spPr>
        <a:solidFill>
          <a:srgbClr val="002060"/>
        </a:solidFill>
      </dgm:spPr>
      <dgm:t>
        <a:bodyPr vert="horz" wrap="square"/>
        <a:lstStyle/>
        <a:p>
          <a:pPr>
            <a:lnSpc>
              <a:spcPct val="100000"/>
            </a:lnSpc>
            <a:spcBef>
              <a:spcPct val="0"/>
            </a:spcBef>
            <a:spcAft>
              <a:spcPct val="35000"/>
            </a:spcAft>
          </a:pPr>
          <a:r>
            <a:rPr lang="el-GR" altLang="en-US" sz="2500">
              <a:solidFill>
                <a:srgbClr val="00B050"/>
              </a:solidFill>
              <a:sym typeface="+mn-ea"/>
            </a:rPr>
            <a:t>Φτιαγμένο εξολοκλήρου από υλικά προς ανακύκλωση </a:t>
          </a: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(μπουκάλια, χαλασμένες ηλεκτρονικές συσκευές,παιχνίδια),</a:t>
          </a:r>
        </a:p>
        <a:p>
          <a:pPr>
            <a:lnSpc>
              <a:spcPct val="100000"/>
            </a:lnSpc>
            <a:spcBef>
              <a:spcPct val="0"/>
            </a:spcBef>
            <a:spcAft>
              <a:spcPct val="35000"/>
            </a:spcAft>
          </a:pP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Ελάχιστο κόστος κατασκευής.</a:t>
          </a:r>
          <a:endPar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endParaRPr>
        </a:p>
        <a:p>
          <a:pPr>
            <a:lnSpc>
              <a:spcPct val="100000"/>
            </a:lnSpc>
            <a:spcBef>
              <a:spcPct val="0"/>
            </a:spcBef>
            <a:spcAft>
              <a:spcPct val="35000"/>
            </a:spcAft>
          </a:pPr>
          <a:r>
            <a:rPr lang="el-GR" altLang="en-US" sz="2500">
              <a:solidFill>
                <a:srgbClr val="00B050"/>
              </a:solidFill>
              <a:sym typeface="+mn-ea"/>
            </a:rPr>
            <a:t>Δε μολύνει </a:t>
          </a: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το περιβάλλον καθώς δεν χρησιμοποιεί κάυσιμα και διαθέτει επαναφορτιζόμενη πηγή ενέργειας που φορτίζεται με ηλιακή ενέργεια .</a:t>
          </a:r>
          <a:endParaRPr lang="el-GR" altLang="en-US" sz="2500">
            <a:solidFill>
              <a:schemeClr val="tx1"/>
            </a:solidFill>
          </a:endParaRPr>
        </a:p>
        <a:p>
          <a:pPr>
            <a:lnSpc>
              <a:spcPct val="100000"/>
            </a:lnSpc>
            <a:spcBef>
              <a:spcPct val="0"/>
            </a:spcBef>
            <a:spcAft>
              <a:spcPct val="35000"/>
            </a:spcAft>
          </a:pPr>
          <a:r>
            <a:rPr lang="el-GR" altLang="en-US" sz="2500">
              <a:solidFill>
                <a:srgbClr val="00B050"/>
              </a:solidFill>
              <a:sym typeface="+mn-ea"/>
            </a:rPr>
            <a:t>Παρέχει πολλές δυνατότητες</a:t>
          </a:r>
          <a:r>
            <a:rPr lang="el-GR" altLang="en-US" sz="2500">
              <a:solidFill>
                <a:schemeClr val="tx1"/>
              </a:solidFill>
              <a:sym typeface="+mn-ea"/>
            </a:rPr>
            <a:t> </a:t>
          </a: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στο χρήστη και θα μπορούσε να χρησιμοποιηθεί και για ερευνητικούς σκοπούς (παρατήρηση θαλασσίων ειδών μέσω κάμερας).</a:t>
          </a:r>
          <a:endPar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endParaRPr>
        </a:p>
        <a:p>
          <a:pPr>
            <a:lnSpc>
              <a:spcPct val="100000"/>
            </a:lnSpc>
            <a:spcBef>
              <a:spcPct val="0"/>
            </a:spcBef>
            <a:spcAft>
              <a:spcPct val="35000"/>
            </a:spcAft>
          </a:pPr>
          <a:r>
            <a:rPr lang="el-GR" altLang="en-US" sz="2500">
              <a:solidFill>
                <a:srgbClr val="00B050"/>
              </a:solidFill>
              <a:sym typeface="+mn-ea"/>
            </a:rPr>
            <a:t>Δεν καταναλώνει μεγάλα ποσά ενέργειας σε</a:t>
          </a:r>
          <a:r>
            <a:rPr lang="el-GR" altLang="en-US" sz="2500">
              <a:solidFill>
                <a:schemeClr val="tx1"/>
              </a:solidFill>
              <a:sym typeface="+mn-ea"/>
            </a:rPr>
            <a:t> </a:t>
          </a: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σύντομο χρονικό διάστημα.</a:t>
          </a:r>
          <a:endParaRPr lang="el-GR" altLang="en-US" sz="2500">
            <a:solidFill>
              <a:schemeClr val="tx1"/>
            </a:solidFill>
          </a:endParaRPr>
        </a:p>
      </dgm:t>
    </dgm:pt>
    <dgm:pt modelId="{23A428E2-7436-4875-B687-115F44990015}" cxnId="{C16C875D-AC60-4B5C-A1F0-FC0DBFED0EBC}" type="parTrans">
      <dgm:prSet/>
      <dgm:spPr/>
      <dgm:t>
        <a:bodyPr/>
        <a:lstStyle/>
        <a:p>
          <a:endParaRPr lang="en-US"/>
        </a:p>
      </dgm:t>
    </dgm:pt>
    <dgm:pt modelId="{A0F7AFDE-37EE-4590-B516-72A7DE6B722E}" cxnId="{C16C875D-AC60-4B5C-A1F0-FC0DBFED0EBC}" type="sibTrans">
      <dgm:prSet/>
      <dgm:spPr/>
      <dgm:t>
        <a:bodyPr/>
        <a:lstStyle/>
        <a:p>
          <a:endParaRPr lang="en-US"/>
        </a:p>
      </dgm:t>
    </dgm:pt>
    <dgm:pt modelId="{F4CF7D25-EC55-4CC2-A191-A180F9892444}" type="pres">
      <dgm:prSet presAssocID="{3ED11FAF-F249-4AD8-81EE-DE1AF2564EB5}" presName="Name0" presStyleCnt="0">
        <dgm:presLayoutVars>
          <dgm:chPref val="1"/>
          <dgm:dir/>
          <dgm:animOne val="branch"/>
          <dgm:animLvl val="lvl"/>
          <dgm:resizeHandles/>
        </dgm:presLayoutVars>
      </dgm:prSet>
      <dgm:spPr/>
      <dgm:t>
        <a:bodyPr/>
        <a:lstStyle/>
        <a:p>
          <a:endParaRPr lang="el-GR"/>
        </a:p>
      </dgm:t>
    </dgm:pt>
    <dgm:pt modelId="{86628150-E81F-407C-BBDA-DD41D73A1D58}" type="pres">
      <dgm:prSet presAssocID="{279B103B-3EF0-4EBD-866E-85F63AE29D65}" presName="vertOne" presStyleCnt="0"/>
      <dgm:spPr/>
    </dgm:pt>
    <dgm:pt modelId="{70E11759-2403-454F-AA72-C47A7039B843}" type="pres">
      <dgm:prSet presAssocID="{279B103B-3EF0-4EBD-866E-85F63AE29D65}" presName="txOne" presStyleLbl="node0" presStyleIdx="0" presStyleCnt="1">
        <dgm:presLayoutVars>
          <dgm:chPref val="3"/>
        </dgm:presLayoutVars>
      </dgm:prSet>
      <dgm:spPr/>
      <dgm:t>
        <a:bodyPr/>
        <a:lstStyle/>
        <a:p>
          <a:endParaRPr lang="el-GR"/>
        </a:p>
      </dgm:t>
    </dgm:pt>
    <dgm:pt modelId="{AC5D52D0-4933-4D7F-A8E4-251E11D165BA}" type="pres">
      <dgm:prSet presAssocID="{279B103B-3EF0-4EBD-866E-85F63AE29D65}" presName="horzOne" presStyleCnt="0"/>
      <dgm:spPr/>
    </dgm:pt>
  </dgm:ptLst>
  <dgm:cxnLst>
    <dgm:cxn modelId="{14A94479-BEE5-4E9F-99D3-615740DB01EC}" type="presOf" srcId="{3ED11FAF-F249-4AD8-81EE-DE1AF2564EB5}" destId="{F4CF7D25-EC55-4CC2-A191-A180F9892444}" srcOrd="0" destOrd="0" presId="urn:microsoft.com/office/officeart/2005/8/layout/hierarchy4"/>
    <dgm:cxn modelId="{FBCFC082-92B9-4D76-9EC1-533CD7180DFA}" type="presOf" srcId="{279B103B-3EF0-4EBD-866E-85F63AE29D65}" destId="{70E11759-2403-454F-AA72-C47A7039B843}" srcOrd="0" destOrd="0" presId="urn:microsoft.com/office/officeart/2005/8/layout/hierarchy4"/>
    <dgm:cxn modelId="{C16C875D-AC60-4B5C-A1F0-FC0DBFED0EBC}" srcId="{3ED11FAF-F249-4AD8-81EE-DE1AF2564EB5}" destId="{279B103B-3EF0-4EBD-866E-85F63AE29D65}" srcOrd="0" destOrd="0" parTransId="{23A428E2-7436-4875-B687-115F44990015}" sibTransId="{A0F7AFDE-37EE-4590-B516-72A7DE6B722E}"/>
    <dgm:cxn modelId="{BC1D82E3-7C69-40E5-BCFC-10C485C6C71D}" type="presParOf" srcId="{F4CF7D25-EC55-4CC2-A191-A180F9892444}" destId="{86628150-E81F-407C-BBDA-DD41D73A1D58}" srcOrd="0" destOrd="0" presId="urn:microsoft.com/office/officeart/2005/8/layout/hierarchy4"/>
    <dgm:cxn modelId="{35C508C8-DAD8-4412-83F9-A59ACC592490}" type="presParOf" srcId="{86628150-E81F-407C-BBDA-DD41D73A1D58}" destId="{70E11759-2403-454F-AA72-C47A7039B843}" srcOrd="0" destOrd="0" presId="urn:microsoft.com/office/officeart/2005/8/layout/hierarchy4"/>
    <dgm:cxn modelId="{9AE64121-E7CD-4BA3-A32B-A5E0B94150E6}" type="presParOf" srcId="{86628150-E81F-407C-BBDA-DD41D73A1D58}" destId="{AC5D52D0-4933-4D7F-A8E4-251E11D165BA}"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ED11FAF-F249-4AD8-81EE-DE1AF2564EB5}" type="doc">
      <dgm:prSet loTypeId="urn:microsoft.com/office/officeart/2005/8/layout/hierarchy4" loCatId="hierarchy" qsTypeId="urn:microsoft.com/office/officeart/2005/8/quickstyle/simple1#4" qsCatId="simple" csTypeId="urn:microsoft.com/office/officeart/2005/8/colors/accent1_2#4" csCatId="accent1" phldr="0"/>
      <dgm:spPr/>
      <dgm:t>
        <a:bodyPr/>
        <a:lstStyle/>
        <a:p>
          <a:endParaRPr lang="en-US"/>
        </a:p>
      </dgm:t>
    </dgm:pt>
    <dgm:pt modelId="{279B103B-3EF0-4EBD-866E-85F63AE29D65}">
      <dgm:prSet phldrT="[Text]" phldr="0" custT="0"/>
      <dgm:spPr>
        <a:solidFill>
          <a:srgbClr val="002060"/>
        </a:solidFill>
      </dgm:spPr>
      <dgm:t>
        <a:bodyPr vert="horz" wrap="square"/>
        <a:lstStyle/>
        <a:p>
          <a:pPr>
            <a:lnSpc>
              <a:spcPct val="100000"/>
            </a:lnSpc>
            <a:spcBef>
              <a:spcPct val="0"/>
            </a:spcBef>
            <a:spcAft>
              <a:spcPct val="35000"/>
            </a:spcAft>
          </a:pPr>
          <a:endParaRPr lang="en-US"/>
        </a:p>
      </dgm:t>
    </dgm:pt>
    <dgm:pt modelId="{23A428E2-7436-4875-B687-115F44990015}" cxnId="{1B70F2BF-0633-4AF6-831D-9069B4754EF4}" type="parTrans">
      <dgm:prSet/>
      <dgm:spPr/>
      <dgm:t>
        <a:bodyPr/>
        <a:lstStyle/>
        <a:p>
          <a:endParaRPr lang="en-US"/>
        </a:p>
      </dgm:t>
    </dgm:pt>
    <dgm:pt modelId="{A0F7AFDE-37EE-4590-B516-72A7DE6B722E}" cxnId="{1B70F2BF-0633-4AF6-831D-9069B4754EF4}" type="sibTrans">
      <dgm:prSet/>
      <dgm:spPr/>
      <dgm:t>
        <a:bodyPr/>
        <a:lstStyle/>
        <a:p>
          <a:endParaRPr lang="en-US"/>
        </a:p>
      </dgm:t>
    </dgm:pt>
    <dgm:pt modelId="{F4CF7D25-EC55-4CC2-A191-A180F9892444}" type="pres">
      <dgm:prSet presAssocID="{3ED11FAF-F249-4AD8-81EE-DE1AF2564EB5}" presName="Name0" presStyleCnt="0">
        <dgm:presLayoutVars>
          <dgm:chPref val="1"/>
          <dgm:dir/>
          <dgm:animOne val="branch"/>
          <dgm:animLvl val="lvl"/>
          <dgm:resizeHandles/>
        </dgm:presLayoutVars>
      </dgm:prSet>
      <dgm:spPr/>
      <dgm:t>
        <a:bodyPr/>
        <a:lstStyle/>
        <a:p>
          <a:endParaRPr lang="el-GR"/>
        </a:p>
      </dgm:t>
    </dgm:pt>
    <dgm:pt modelId="{86628150-E81F-407C-BBDA-DD41D73A1D58}" type="pres">
      <dgm:prSet presAssocID="{279B103B-3EF0-4EBD-866E-85F63AE29D65}" presName="vertOne" presStyleCnt="0"/>
      <dgm:spPr/>
    </dgm:pt>
    <dgm:pt modelId="{70E11759-2403-454F-AA72-C47A7039B843}" type="pres">
      <dgm:prSet presAssocID="{279B103B-3EF0-4EBD-866E-85F63AE29D65}" presName="txOne" presStyleLbl="node0" presStyleIdx="0" presStyleCnt="1">
        <dgm:presLayoutVars>
          <dgm:chPref val="3"/>
        </dgm:presLayoutVars>
      </dgm:prSet>
      <dgm:spPr/>
      <dgm:t>
        <a:bodyPr/>
        <a:lstStyle/>
        <a:p>
          <a:endParaRPr lang="el-GR"/>
        </a:p>
      </dgm:t>
    </dgm:pt>
    <dgm:pt modelId="{AC5D52D0-4933-4D7F-A8E4-251E11D165BA}" type="pres">
      <dgm:prSet presAssocID="{279B103B-3EF0-4EBD-866E-85F63AE29D65}" presName="horzOne" presStyleCnt="0"/>
      <dgm:spPr/>
    </dgm:pt>
  </dgm:ptLst>
  <dgm:cxnLst>
    <dgm:cxn modelId="{74564B41-F3C5-41EF-8739-2C1E45698232}" type="presOf" srcId="{279B103B-3EF0-4EBD-866E-85F63AE29D65}" destId="{70E11759-2403-454F-AA72-C47A7039B843}" srcOrd="0" destOrd="0" presId="urn:microsoft.com/office/officeart/2005/8/layout/hierarchy4"/>
    <dgm:cxn modelId="{1B70F2BF-0633-4AF6-831D-9069B4754EF4}" srcId="{3ED11FAF-F249-4AD8-81EE-DE1AF2564EB5}" destId="{279B103B-3EF0-4EBD-866E-85F63AE29D65}" srcOrd="0" destOrd="0" parTransId="{23A428E2-7436-4875-B687-115F44990015}" sibTransId="{A0F7AFDE-37EE-4590-B516-72A7DE6B722E}"/>
    <dgm:cxn modelId="{0FE400D6-1841-4F77-BAA6-AD0E654D33B1}" type="presOf" srcId="{3ED11FAF-F249-4AD8-81EE-DE1AF2564EB5}" destId="{F4CF7D25-EC55-4CC2-A191-A180F9892444}" srcOrd="0" destOrd="0" presId="urn:microsoft.com/office/officeart/2005/8/layout/hierarchy4"/>
    <dgm:cxn modelId="{3A40329C-CB54-4887-A9D8-26C33B91D9F4}" type="presParOf" srcId="{F4CF7D25-EC55-4CC2-A191-A180F9892444}" destId="{86628150-E81F-407C-BBDA-DD41D73A1D58}" srcOrd="0" destOrd="0" presId="urn:microsoft.com/office/officeart/2005/8/layout/hierarchy4"/>
    <dgm:cxn modelId="{4AC4585C-7052-43A5-9036-876DFC8920DD}" type="presParOf" srcId="{86628150-E81F-407C-BBDA-DD41D73A1D58}" destId="{70E11759-2403-454F-AA72-C47A7039B843}" srcOrd="0" destOrd="0" presId="urn:microsoft.com/office/officeart/2005/8/layout/hierarchy4"/>
    <dgm:cxn modelId="{BCC31C43-B2F7-470C-8AC3-A82706B28ABA}" type="presParOf" srcId="{86628150-E81F-407C-BBDA-DD41D73A1D58}" destId="{AC5D52D0-4933-4D7F-A8E4-251E11D165BA}"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ED11FAF-F249-4AD8-81EE-DE1AF2564EB5}" type="doc">
      <dgm:prSet loTypeId="urn:microsoft.com/office/officeart/2005/8/layout/hierarchy4" loCatId="hierarchy" qsTypeId="urn:microsoft.com/office/officeart/2005/8/quickstyle/simple1#5" qsCatId="simple" csTypeId="urn:microsoft.com/office/officeart/2005/8/colors/accent1_2#5" csCatId="accent1" phldr="1"/>
      <dgm:spPr/>
      <dgm:t>
        <a:bodyPr/>
        <a:lstStyle/>
        <a:p>
          <a:endParaRPr lang="en-US"/>
        </a:p>
      </dgm:t>
    </dgm:pt>
    <dgm:pt modelId="{279B103B-3EF0-4EBD-866E-85F63AE29D65}">
      <dgm:prSet phldrT="[Text]" phldr="0" custT="0"/>
      <dgm:spPr>
        <a:solidFill>
          <a:srgbClr val="002060"/>
        </a:solidFill>
      </dgm:spPr>
      <dgm:t>
        <a:bodyPr vert="horz" wrap="square"/>
        <a:lstStyle/>
        <a:p>
          <a:pPr>
            <a:lnSpc>
              <a:spcPct val="100000"/>
            </a:lnSpc>
            <a:spcBef>
              <a:spcPct val="0"/>
            </a:spcBef>
            <a:spcAft>
              <a:spcPct val="35000"/>
            </a:spcAft>
          </a:pPr>
          <a:r>
            <a:rPr lang="el-GR" altLang="en-US" dirty="0">
              <a:ln w="10160">
                <a:solidFill>
                  <a:srgbClr val="0070C0"/>
                </a:solidFill>
                <a:prstDash val="solid"/>
              </a:ln>
              <a:effectLst>
                <a:outerShdw blurRad="38100" dist="22860" dir="5400000" algn="tl" rotWithShape="0">
                  <a:srgbClr val="000000">
                    <a:alpha val="30000"/>
                  </a:srgbClr>
                </a:outerShdw>
              </a:effectLst>
              <a:sym typeface="+mn-ea"/>
            </a:rPr>
            <a:t>Ο αυτοματισμός που θα διαθέτει το βαθυσκάφος θα στοχεύει στην καλύτερη παρατήρηση των θαλασσίων ειδών. Συγκεκριμένα πρόκειται για δύο αισθητήρες κίνησης που θα είναι τοποθετημένοι στα πλάγια του υποβρυχίου και θα είναι συνδεδεμένοι με δύο λαμπάκια. Έτσι όταν περάσει ένα ψάρι μέσα στην εμβέλεια του ενός αισθητήρα, αυτός θα στείλει ρεύμα στο αντίστοιχο λαμπάκι το οποίο θα ανάψει ρίχνοντας το φως του δίπλα στην </a:t>
          </a:r>
          <a:r>
            <a:rPr lang="el-GR" altLang="en-US" dirty="0" smtClean="0">
              <a:ln w="10160">
                <a:solidFill>
                  <a:srgbClr val="0070C0"/>
                </a:solidFill>
                <a:prstDash val="solid"/>
              </a:ln>
              <a:effectLst>
                <a:outerShdw blurRad="38100" dist="22860" dir="5400000" algn="tl" rotWithShape="0">
                  <a:srgbClr val="000000">
                    <a:alpha val="30000"/>
                  </a:srgbClr>
                </a:outerShdw>
              </a:effectLst>
              <a:sym typeface="+mn-ea"/>
            </a:rPr>
            <a:t>κάμερα</a:t>
          </a:r>
          <a:r>
            <a:rPr lang="en-GB" altLang="en-US" dirty="0" smtClean="0">
              <a:ln w="10160">
                <a:solidFill>
                  <a:srgbClr val="0070C0"/>
                </a:solidFill>
                <a:prstDash val="solid"/>
              </a:ln>
              <a:effectLst>
                <a:outerShdw blurRad="38100" dist="22860" dir="5400000" algn="tl" rotWithShape="0">
                  <a:srgbClr val="000000">
                    <a:alpha val="30000"/>
                  </a:srgbClr>
                </a:outerShdw>
              </a:effectLst>
              <a:sym typeface="+mn-ea"/>
            </a:rPr>
            <a:t>.</a:t>
          </a:r>
          <a:r>
            <a:rPr lang="el-GR" altLang="en-US" dirty="0" smtClean="0">
              <a:ln w="10160">
                <a:solidFill>
                  <a:srgbClr val="0070C0"/>
                </a:solidFill>
                <a:prstDash val="solid"/>
              </a:ln>
              <a:effectLst>
                <a:outerShdw blurRad="38100" dist="22860" dir="5400000" algn="tl" rotWithShape="0">
                  <a:srgbClr val="000000">
                    <a:alpha val="30000"/>
                  </a:srgbClr>
                </a:outerShdw>
              </a:effectLst>
              <a:sym typeface="+mn-ea"/>
            </a:rPr>
            <a:t> Με αυτόν τον τρόπο μας προειδοποιεί ότι κάτι </a:t>
          </a:r>
          <a:r>
            <a:rPr lang="el-GR" altLang="en-US" dirty="0">
              <a:ln w="10160">
                <a:solidFill>
                  <a:srgbClr val="0070C0"/>
                </a:solidFill>
                <a:prstDash val="solid"/>
              </a:ln>
              <a:effectLst>
                <a:outerShdw blurRad="38100" dist="22860" dir="5400000" algn="tl" rotWithShape="0">
                  <a:srgbClr val="000000">
                    <a:alpha val="30000"/>
                  </a:srgbClr>
                </a:outerShdw>
              </a:effectLst>
              <a:sym typeface="+mn-ea"/>
            </a:rPr>
            <a:t>υπάρχει </a:t>
          </a:r>
          <a:r>
            <a:rPr lang="el-GR" altLang="en-US">
              <a:ln w="10160">
                <a:solidFill>
                  <a:srgbClr val="0070C0"/>
                </a:solidFill>
                <a:prstDash val="solid"/>
              </a:ln>
              <a:effectLst>
                <a:outerShdw blurRad="38100" dist="22860" dir="5400000" algn="tl" rotWithShape="0">
                  <a:srgbClr val="000000">
                    <a:alpha val="30000"/>
                  </a:srgbClr>
                </a:outerShdw>
              </a:effectLst>
              <a:sym typeface="+mn-ea"/>
            </a:rPr>
            <a:t>στην </a:t>
          </a:r>
          <a:r>
            <a:rPr lang="el-GR" altLang="en-US" smtClean="0">
              <a:ln w="10160">
                <a:solidFill>
                  <a:srgbClr val="0070C0"/>
                </a:solidFill>
                <a:prstDash val="solid"/>
              </a:ln>
              <a:effectLst>
                <a:outerShdw blurRad="38100" dist="22860" dir="5400000" algn="tl" rotWithShape="0">
                  <a:srgbClr val="000000">
                    <a:alpha val="30000"/>
                  </a:srgbClr>
                </a:outerShdw>
              </a:effectLst>
              <a:sym typeface="+mn-ea"/>
            </a:rPr>
            <a:t>αντίστοιχη </a:t>
          </a:r>
          <a:r>
            <a:rPr lang="el-GR" altLang="en-US" dirty="0">
              <a:ln w="10160">
                <a:solidFill>
                  <a:srgbClr val="0070C0"/>
                </a:solidFill>
                <a:prstDash val="solid"/>
              </a:ln>
              <a:effectLst>
                <a:outerShdw blurRad="38100" dist="22860" dir="5400000" algn="tl" rotWithShape="0">
                  <a:srgbClr val="000000">
                    <a:alpha val="30000"/>
                  </a:srgbClr>
                </a:outerShdw>
              </a:effectLst>
              <a:sym typeface="+mn-ea"/>
            </a:rPr>
            <a:t>πλευρά για να γυρίσουμε το υποβρύχιο προς αυτήν και να το καταγράψει η κάμερα. </a:t>
          </a:r>
          <a:endParaRPr lang="en-US" dirty="0"/>
        </a:p>
      </dgm:t>
    </dgm:pt>
    <dgm:pt modelId="{23A428E2-7436-4875-B687-115F44990015}" cxnId="{F17D8EAD-628F-4ADB-8D86-ECB05EAB01DD}" type="parTrans">
      <dgm:prSet/>
      <dgm:spPr/>
      <dgm:t>
        <a:bodyPr/>
        <a:lstStyle/>
        <a:p>
          <a:endParaRPr lang="en-US"/>
        </a:p>
      </dgm:t>
    </dgm:pt>
    <dgm:pt modelId="{A0F7AFDE-37EE-4590-B516-72A7DE6B722E}" cxnId="{F17D8EAD-628F-4ADB-8D86-ECB05EAB01DD}" type="sibTrans">
      <dgm:prSet/>
      <dgm:spPr/>
      <dgm:t>
        <a:bodyPr/>
        <a:lstStyle/>
        <a:p>
          <a:endParaRPr lang="en-US"/>
        </a:p>
      </dgm:t>
    </dgm:pt>
    <dgm:pt modelId="{F4CF7D25-EC55-4CC2-A191-A180F9892444}" type="pres">
      <dgm:prSet presAssocID="{3ED11FAF-F249-4AD8-81EE-DE1AF2564EB5}" presName="Name0" presStyleCnt="0">
        <dgm:presLayoutVars>
          <dgm:chPref val="1"/>
          <dgm:dir/>
          <dgm:animOne val="branch"/>
          <dgm:animLvl val="lvl"/>
          <dgm:resizeHandles/>
        </dgm:presLayoutVars>
      </dgm:prSet>
      <dgm:spPr/>
      <dgm:t>
        <a:bodyPr/>
        <a:lstStyle/>
        <a:p>
          <a:endParaRPr lang="el-GR"/>
        </a:p>
      </dgm:t>
    </dgm:pt>
    <dgm:pt modelId="{86628150-E81F-407C-BBDA-DD41D73A1D58}" type="pres">
      <dgm:prSet presAssocID="{279B103B-3EF0-4EBD-866E-85F63AE29D65}" presName="vertOne" presStyleCnt="0"/>
      <dgm:spPr/>
    </dgm:pt>
    <dgm:pt modelId="{70E11759-2403-454F-AA72-C47A7039B843}" type="pres">
      <dgm:prSet presAssocID="{279B103B-3EF0-4EBD-866E-85F63AE29D65}" presName="txOne" presStyleLbl="node0" presStyleIdx="0" presStyleCnt="1">
        <dgm:presLayoutVars>
          <dgm:chPref val="3"/>
        </dgm:presLayoutVars>
      </dgm:prSet>
      <dgm:spPr/>
      <dgm:t>
        <a:bodyPr/>
        <a:lstStyle/>
        <a:p>
          <a:endParaRPr lang="el-GR"/>
        </a:p>
      </dgm:t>
    </dgm:pt>
    <dgm:pt modelId="{AC5D52D0-4933-4D7F-A8E4-251E11D165BA}" type="pres">
      <dgm:prSet presAssocID="{279B103B-3EF0-4EBD-866E-85F63AE29D65}" presName="horzOne" presStyleCnt="0"/>
      <dgm:spPr/>
    </dgm:pt>
  </dgm:ptLst>
  <dgm:cxnLst>
    <dgm:cxn modelId="{F17D8EAD-628F-4ADB-8D86-ECB05EAB01DD}" srcId="{3ED11FAF-F249-4AD8-81EE-DE1AF2564EB5}" destId="{279B103B-3EF0-4EBD-866E-85F63AE29D65}" srcOrd="0" destOrd="0" parTransId="{23A428E2-7436-4875-B687-115F44990015}" sibTransId="{A0F7AFDE-37EE-4590-B516-72A7DE6B722E}"/>
    <dgm:cxn modelId="{15A4FD7F-E8AB-4726-BA6B-5CBDF74F8DF9}" type="presOf" srcId="{3ED11FAF-F249-4AD8-81EE-DE1AF2564EB5}" destId="{F4CF7D25-EC55-4CC2-A191-A180F9892444}" srcOrd="0" destOrd="0" presId="urn:microsoft.com/office/officeart/2005/8/layout/hierarchy4"/>
    <dgm:cxn modelId="{8920890B-1C8F-4175-9405-1542A510DF7A}" type="presOf" srcId="{279B103B-3EF0-4EBD-866E-85F63AE29D65}" destId="{70E11759-2403-454F-AA72-C47A7039B843}" srcOrd="0" destOrd="0" presId="urn:microsoft.com/office/officeart/2005/8/layout/hierarchy4"/>
    <dgm:cxn modelId="{7650E455-E170-47EC-BD52-7417183385A6}" type="presParOf" srcId="{F4CF7D25-EC55-4CC2-A191-A180F9892444}" destId="{86628150-E81F-407C-BBDA-DD41D73A1D58}" srcOrd="0" destOrd="0" presId="urn:microsoft.com/office/officeart/2005/8/layout/hierarchy4"/>
    <dgm:cxn modelId="{B9B0C4E2-652B-4F01-A5F9-2D9B7AD422D9}" type="presParOf" srcId="{86628150-E81F-407C-BBDA-DD41D73A1D58}" destId="{70E11759-2403-454F-AA72-C47A7039B843}" srcOrd="0" destOrd="0" presId="urn:microsoft.com/office/officeart/2005/8/layout/hierarchy4"/>
    <dgm:cxn modelId="{544D1790-F0F4-4A38-A58D-97E3C9CDEBF0}" type="presParOf" srcId="{86628150-E81F-407C-BBDA-DD41D73A1D58}" destId="{AC5D52D0-4933-4D7F-A8E4-251E11D165BA}"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698865" cy="4250690"/>
        <a:chOff x="0" y="0"/>
        <a:chExt cx="8698865" cy="4250690"/>
      </a:xfrm>
    </dsp:grpSpPr>
    <dsp:sp modelId="{70E11759-2403-454F-AA72-C47A7039B843}">
      <dsp:nvSpPr>
        <dsp:cNvPr id="3" name="Rounded Rectangle 2"/>
        <dsp:cNvSpPr/>
      </dsp:nvSpPr>
      <dsp:spPr bwMode="white">
        <a:xfrm>
          <a:off x="0" y="0"/>
          <a:ext cx="8698865" cy="4250690"/>
        </a:xfrm>
        <a:prstGeom prst="roundRect">
          <a:avLst>
            <a:gd name="adj" fmla="val 10000"/>
          </a:avLst>
        </a:prstGeom>
        <a:solidFill>
          <a:srgbClr val="002060"/>
        </a:solidFill>
      </dsp:spPr>
      <dsp:style>
        <a:lnRef idx="2">
          <a:schemeClr val="lt1"/>
        </a:lnRef>
        <a:fillRef idx="1">
          <a:schemeClr val="accent1"/>
        </a:fillRef>
        <a:effectRef idx="0">
          <a:scrgbClr r="0" g="0" b="0"/>
        </a:effectRef>
        <a:fontRef idx="minor">
          <a:schemeClr val="lt1"/>
        </a:fontRef>
      </dsp:style>
      <dsp:txBody>
        <a:bodyPr vert="horz" wrap="square"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el-GR" altLang="en-US">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Το αυτοσχέδιο βαθυσκάφος που αποφασίσαμε να κατασκευάσουμε είναι φιλικό προς το περιβάλλον και μπορεί να χρησιμοποιηθεί τόσο για ερευνητικούς όσο για ψυχαγωγικούς σκοπούς.Το αυτοσχέδιο αυτό βαθυσκάφος είναι ιδανικό για την παρατήρηση της θαλάσσιας ζωής και γενικότερα της κατάστασης του βυθού μιας περιοχής. Μάλιστα η ασύρματη σύνδεση της action camera που είναι τοποθετημένη μέσα στο βαθυσκάφος προσφέρει τη δυνατότητα απευθείας παρατήρησης του βυθού και της άμεσης λήψης φωτογραφιών ή βίντεο. </a:t>
          </a:r>
          <a:endParaRPr lang="en-US"/>
        </a:p>
      </dsp:txBody>
      <dsp:txXfrm>
        <a:off x="0" y="0"/>
        <a:ext cx="8698865" cy="4250690"/>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7984490" cy="2703195"/>
        <a:chOff x="0" y="0"/>
        <a:chExt cx="7984490" cy="2703195"/>
      </a:xfrm>
    </dsp:grpSpPr>
    <dsp:sp modelId="{70E11759-2403-454F-AA72-C47A7039B843}">
      <dsp:nvSpPr>
        <dsp:cNvPr id="3" name="Rounded Rectangle 2"/>
        <dsp:cNvSpPr/>
      </dsp:nvSpPr>
      <dsp:spPr bwMode="white">
        <a:xfrm>
          <a:off x="0" y="0"/>
          <a:ext cx="7984490" cy="2703195"/>
        </a:xfrm>
        <a:prstGeom prst="roundRect">
          <a:avLst>
            <a:gd name="adj" fmla="val 10000"/>
          </a:avLst>
        </a:prstGeom>
        <a:solidFill>
          <a:srgbClr val="002060"/>
        </a:solidFill>
      </dsp:spPr>
      <dsp:style>
        <a:lnRef idx="2">
          <a:schemeClr val="lt1"/>
        </a:lnRef>
        <a:fillRef idx="1">
          <a:schemeClr val="accent1"/>
        </a:fillRef>
        <a:effectRef idx="0">
          <a:scrgbClr r="0" g="0" b="0"/>
        </a:effectRef>
        <a:fontRef idx="minor">
          <a:schemeClr val="lt1"/>
        </a:fontRef>
      </dsp:style>
      <dsp:txBody>
        <a:bodyPr vert="horz" wrap="square" lIns="95250" tIns="95250" rIns="95250" bIns="95250" anchor="ctr"/>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lvl="0">
            <a:lnSpc>
              <a:spcPct val="100000"/>
            </a:lnSpc>
            <a:spcBef>
              <a:spcPct val="0"/>
            </a:spcBef>
            <a:spcAft>
              <a:spcPct val="35000"/>
            </a:spcAft>
          </a:pPr>
          <a:r>
            <a:rPr lang="el-GR" altLang="en-US">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Είναι εξαιρετικά εύχρηστο ακόμη και για άτομα με κινητικά προβλήματα των κάτω άκρων, αφού μπορεί να χρησιμοποιηθεί πάνω από το σκάφος ή και από την παραλία, καθώς το μεγάλου μήκος καλώδιο που συνδέσει το χειριστήριο με το βαθυσκάφος, προσφέρει τη δυνατότητα ανάκτησής του</a:t>
          </a:r>
          <a:r>
            <a:rPr lang="en-GB" altLang="el-GR">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a:t>
          </a:r>
        </a:p>
      </dsp:txBody>
      <dsp:txXfrm>
        <a:off x="0" y="0"/>
        <a:ext cx="7984490" cy="2703195"/>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7933690" cy="5795645"/>
        <a:chOff x="0" y="0"/>
        <a:chExt cx="7933690" cy="5795645"/>
      </a:xfrm>
    </dsp:grpSpPr>
    <dsp:sp modelId="{70E11759-2403-454F-AA72-C47A7039B843}">
      <dsp:nvSpPr>
        <dsp:cNvPr id="3" name="Rounded Rectangle 2"/>
        <dsp:cNvSpPr/>
      </dsp:nvSpPr>
      <dsp:spPr bwMode="white">
        <a:xfrm>
          <a:off x="0" y="0"/>
          <a:ext cx="7933690" cy="5795645"/>
        </a:xfrm>
        <a:prstGeom prst="roundRect">
          <a:avLst>
            <a:gd name="adj" fmla="val 10000"/>
          </a:avLst>
        </a:prstGeom>
        <a:solidFill>
          <a:srgbClr val="002060"/>
        </a:solidFill>
      </dsp:spPr>
      <dsp:style>
        <a:lnRef idx="2">
          <a:schemeClr val="lt1"/>
        </a:lnRef>
        <a:fillRef idx="1">
          <a:schemeClr val="accent1"/>
        </a:fillRef>
        <a:effectRef idx="0">
          <a:scrgbClr r="0" g="0" b="0"/>
        </a:effectRef>
        <a:fontRef idx="minor">
          <a:schemeClr val="lt1"/>
        </a:fontRef>
      </dsp:style>
      <dsp:txBody>
        <a:bodyPr vert="horz" wrap="square" lIns="95250" tIns="95250" rIns="95250" bIns="9525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l-GR" altLang="en-US" sz="2500">
              <a:solidFill>
                <a:srgbClr val="00B050"/>
              </a:solidFill>
              <a:sym typeface="+mn-ea"/>
            </a:rPr>
            <a:t>Φτιαγμένο εξολοκλήρου από υλικά προς ανακύκλωση </a:t>
          </a: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(μπουκάλια, χαλασμένες ηλεκτρονικές συσκευές,παιχνίδια),</a:t>
          </a:r>
          <a:endPar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endParaRPr>
        </a:p>
        <a:p>
          <a:pPr lvl="0">
            <a:lnSpc>
              <a:spcPct val="100000"/>
            </a:lnSpc>
            <a:spcBef>
              <a:spcPct val="0"/>
            </a:spcBef>
            <a:spcAft>
              <a:spcPct val="35000"/>
            </a:spcAft>
          </a:pP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Ελάχιστο κόστος κατασκευής.</a:t>
          </a:r>
          <a:endPar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endParaRPr>
        </a:p>
        <a:p>
          <a:pPr lvl="0">
            <a:lnSpc>
              <a:spcPct val="100000"/>
            </a:lnSpc>
            <a:spcBef>
              <a:spcPct val="0"/>
            </a:spcBef>
            <a:spcAft>
              <a:spcPct val="35000"/>
            </a:spcAft>
          </a:pPr>
          <a:r>
            <a:rPr lang="el-GR" altLang="en-US" sz="2500">
              <a:solidFill>
                <a:srgbClr val="00B050"/>
              </a:solidFill>
              <a:sym typeface="+mn-ea"/>
            </a:rPr>
            <a:t>Δε μολύνει </a:t>
          </a: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το περιβάλλον καθώς δεν χρησιμοποιεί κάυσιμα και διαθέτει επαναφορτιζόμενη πηγή ενέργειας που φορτίζεται με ηλιακή ενέργεια .</a:t>
          </a:r>
          <a:endParaRPr lang="el-GR" altLang="en-US" sz="2500">
            <a:solidFill>
              <a:schemeClr val="tx1"/>
            </a:solidFill>
          </a:endParaRPr>
        </a:p>
        <a:p>
          <a:pPr lvl="0">
            <a:lnSpc>
              <a:spcPct val="100000"/>
            </a:lnSpc>
            <a:spcBef>
              <a:spcPct val="0"/>
            </a:spcBef>
            <a:spcAft>
              <a:spcPct val="35000"/>
            </a:spcAft>
          </a:pPr>
          <a:r>
            <a:rPr lang="el-GR" altLang="en-US" sz="2500">
              <a:solidFill>
                <a:srgbClr val="00B050"/>
              </a:solidFill>
              <a:sym typeface="+mn-ea"/>
            </a:rPr>
            <a:t>Παρέχει πολλές δυνατότητες</a:t>
          </a:r>
          <a:r>
            <a:rPr lang="el-GR" altLang="en-US" sz="2500">
              <a:solidFill>
                <a:schemeClr val="tx1"/>
              </a:solidFill>
              <a:sym typeface="+mn-ea"/>
            </a:rPr>
            <a:t> </a:t>
          </a: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στο χρήστη και θα μπορούσε να χρησιμοποιηθεί και για ερευνητικούς σκοπούς (παρατήρηση θαλασσίων ειδών μέσω κάμερας).</a:t>
          </a:r>
          <a:endPar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endParaRPr>
        </a:p>
        <a:p>
          <a:pPr lvl="0">
            <a:lnSpc>
              <a:spcPct val="100000"/>
            </a:lnSpc>
            <a:spcBef>
              <a:spcPct val="0"/>
            </a:spcBef>
            <a:spcAft>
              <a:spcPct val="35000"/>
            </a:spcAft>
          </a:pPr>
          <a:r>
            <a:rPr lang="el-GR" altLang="en-US" sz="2500">
              <a:solidFill>
                <a:srgbClr val="00B050"/>
              </a:solidFill>
              <a:sym typeface="+mn-ea"/>
            </a:rPr>
            <a:t>Δεν καταναλώνει μεγάλα ποσά ενέργειας σε</a:t>
          </a:r>
          <a:r>
            <a:rPr lang="el-GR" altLang="en-US" sz="2500">
              <a:solidFill>
                <a:schemeClr val="tx1"/>
              </a:solidFill>
              <a:sym typeface="+mn-ea"/>
            </a:rPr>
            <a:t> </a:t>
          </a: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σύντομο χρονικό διάστημα.</a:t>
          </a:r>
          <a:endParaRPr lang="el-GR" altLang="en-US" sz="2500">
            <a:solidFill>
              <a:schemeClr val="tx1"/>
            </a:solidFill>
          </a:endParaRPr>
        </a:p>
      </dsp:txBody>
      <dsp:txXfrm>
        <a:off x="0" y="0"/>
        <a:ext cx="7933690" cy="5795645"/>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7646035" cy="5634990"/>
        <a:chOff x="0" y="0"/>
        <a:chExt cx="7646035" cy="5634990"/>
      </a:xfrm>
    </dsp:grpSpPr>
    <dsp:sp modelId="{70E11759-2403-454F-AA72-C47A7039B843}">
      <dsp:nvSpPr>
        <dsp:cNvPr id="3" name="Rounded Rectangle 2"/>
        <dsp:cNvSpPr/>
      </dsp:nvSpPr>
      <dsp:spPr bwMode="white">
        <a:xfrm>
          <a:off x="0" y="0"/>
          <a:ext cx="7646035" cy="5634990"/>
        </a:xfrm>
        <a:prstGeom prst="roundRect">
          <a:avLst>
            <a:gd name="adj" fmla="val 10000"/>
          </a:avLst>
        </a:prstGeom>
        <a:solidFill>
          <a:srgbClr val="002060"/>
        </a:solidFill>
      </dsp:spPr>
      <dsp:style>
        <a:lnRef idx="2">
          <a:schemeClr val="lt1"/>
        </a:lnRef>
        <a:fillRef idx="1">
          <a:schemeClr val="accent1"/>
        </a:fillRef>
        <a:effectRef idx="0">
          <a:scrgbClr r="0" g="0" b="0"/>
        </a:effectRef>
        <a:fontRef idx="minor">
          <a:schemeClr val="lt1"/>
        </a:fontRef>
      </dsp:style>
      <dsp:txBody>
        <a:bodyPr vert="horz" wrap="square" lIns="247650" tIns="247650" rIns="247650" bIns="247650" anchor="ctr"/>
        <a:lstStyle>
          <a:lvl1pPr algn="ctr">
            <a:defRPr sz="6500"/>
          </a:lvl1pPr>
          <a:lvl2pPr marL="285750" indent="-285750" algn="ctr">
            <a:defRPr sz="5100"/>
          </a:lvl2pPr>
          <a:lvl3pPr marL="571500" indent="-285750" algn="ctr">
            <a:defRPr sz="5100"/>
          </a:lvl3pPr>
          <a:lvl4pPr marL="857250" indent="-285750" algn="ctr">
            <a:defRPr sz="5100"/>
          </a:lvl4pPr>
          <a:lvl5pPr marL="1143000" indent="-285750" algn="ctr">
            <a:defRPr sz="5100"/>
          </a:lvl5pPr>
          <a:lvl6pPr marL="1428750" indent="-285750" algn="ctr">
            <a:defRPr sz="5100"/>
          </a:lvl6pPr>
          <a:lvl7pPr marL="1714500" indent="-285750" algn="ctr">
            <a:defRPr sz="5100"/>
          </a:lvl7pPr>
          <a:lvl8pPr marL="2000250" indent="-285750" algn="ctr">
            <a:defRPr sz="5100"/>
          </a:lvl8pPr>
          <a:lvl9pPr marL="2286000" indent="-285750" algn="ctr">
            <a:defRPr sz="5100"/>
          </a:lvl9pPr>
        </a:lstStyle>
        <a:p>
          <a:pPr lvl="0">
            <a:lnSpc>
              <a:spcPct val="100000"/>
            </a:lnSpc>
            <a:spcBef>
              <a:spcPct val="0"/>
            </a:spcBef>
            <a:spcAft>
              <a:spcPct val="35000"/>
            </a:spcAft>
          </a:pPr>
          <a:endParaRPr lang="en-US"/>
        </a:p>
      </dsp:txBody>
      <dsp:txXfrm>
        <a:off x="0" y="0"/>
        <a:ext cx="7646035" cy="5634990"/>
      </dsp:txXfrm>
    </dsp:sp>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7840980" cy="4722495"/>
        <a:chOff x="0" y="0"/>
        <a:chExt cx="7840980" cy="4722495"/>
      </a:xfrm>
    </dsp:grpSpPr>
    <dsp:sp modelId="{70E11759-2403-454F-AA72-C47A7039B843}">
      <dsp:nvSpPr>
        <dsp:cNvPr id="3" name="Rounded Rectangle 2"/>
        <dsp:cNvSpPr/>
      </dsp:nvSpPr>
      <dsp:spPr bwMode="white">
        <a:xfrm>
          <a:off x="0" y="0"/>
          <a:ext cx="7840980" cy="4722495"/>
        </a:xfrm>
        <a:prstGeom prst="roundRect">
          <a:avLst>
            <a:gd name="adj" fmla="val 10000"/>
          </a:avLst>
        </a:prstGeom>
        <a:solidFill>
          <a:srgbClr val="002060"/>
        </a:solidFill>
      </dsp:spPr>
      <dsp:style>
        <a:lnRef idx="2">
          <a:schemeClr val="lt1"/>
        </a:lnRef>
        <a:fillRef idx="1">
          <a:schemeClr val="accent1"/>
        </a:fillRef>
        <a:effectRef idx="0">
          <a:scrgbClr r="0" g="0" b="0"/>
        </a:effectRef>
        <a:fontRef idx="minor">
          <a:schemeClr val="lt1"/>
        </a:fontRef>
      </dsp:style>
      <dsp:txBody>
        <a:bodyPr vert="horz" wrap="square" lIns="87630" tIns="87630" rIns="87630" bIns="87630" anchor="ctr"/>
        <a:lstStyle>
          <a:lvl1pPr algn="ctr">
            <a:defRPr sz="23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r>
            <a:rPr lang="el-GR" altLang="en-US" dirty="0">
              <a:ln w="10160">
                <a:solidFill>
                  <a:srgbClr val="0070C0"/>
                </a:solidFill>
                <a:prstDash val="solid"/>
              </a:ln>
              <a:effectLst>
                <a:outerShdw blurRad="38100" dist="22860" dir="5400000" algn="tl" rotWithShape="0">
                  <a:srgbClr val="000000">
                    <a:alpha val="30000"/>
                  </a:srgbClr>
                </a:outerShdw>
              </a:effectLst>
              <a:sym typeface="+mn-ea"/>
            </a:rPr>
            <a:t>Ο αυτοματισμός που θα διαθέτει το βαθυσκάφος θα στοχεύει στην καλύτερη παρατήρηση των θαλασσίων ειδών. Συγκεκριμένα πρόκειται για δύο αισθητήρες κίνησης που θα είναι τοποθετημένοι στα πλάγια του υποβρυχίου και θα είναι συνδεδεμένοι με δύο λαμπάκια. Έτσι όταν περάσει ένα ψάρι μέσα στην εμβέλεια του ενός αισθητήρα, αυτός θα στείλει ρεύμα στο αντίστοιχο λαμπάκι το οποίο θα ανάψει ρίχνοντας το φως του δίπλα στην </a:t>
          </a:r>
          <a:r>
            <a:rPr lang="el-GR" altLang="en-US" dirty="0" smtClean="0">
              <a:ln w="10160">
                <a:solidFill>
                  <a:srgbClr val="0070C0"/>
                </a:solidFill>
                <a:prstDash val="solid"/>
              </a:ln>
              <a:effectLst>
                <a:outerShdw blurRad="38100" dist="22860" dir="5400000" algn="tl" rotWithShape="0">
                  <a:srgbClr val="000000">
                    <a:alpha val="30000"/>
                  </a:srgbClr>
                </a:outerShdw>
              </a:effectLst>
              <a:sym typeface="+mn-ea"/>
            </a:rPr>
            <a:t>κάμερα</a:t>
          </a:r>
          <a:r>
            <a:rPr lang="en-GB" altLang="en-US" dirty="0" smtClean="0">
              <a:ln w="10160">
                <a:solidFill>
                  <a:srgbClr val="0070C0"/>
                </a:solidFill>
                <a:prstDash val="solid"/>
              </a:ln>
              <a:effectLst>
                <a:outerShdw blurRad="38100" dist="22860" dir="5400000" algn="tl" rotWithShape="0">
                  <a:srgbClr val="000000">
                    <a:alpha val="30000"/>
                  </a:srgbClr>
                </a:outerShdw>
              </a:effectLst>
              <a:sym typeface="+mn-ea"/>
            </a:rPr>
            <a:t>.</a:t>
          </a:r>
          <a:r>
            <a:rPr lang="el-GR" altLang="en-US" dirty="0" smtClean="0">
              <a:ln w="10160">
                <a:solidFill>
                  <a:srgbClr val="0070C0"/>
                </a:solidFill>
                <a:prstDash val="solid"/>
              </a:ln>
              <a:effectLst>
                <a:outerShdw blurRad="38100" dist="22860" dir="5400000" algn="tl" rotWithShape="0">
                  <a:srgbClr val="000000">
                    <a:alpha val="30000"/>
                  </a:srgbClr>
                </a:outerShdw>
              </a:effectLst>
              <a:sym typeface="+mn-ea"/>
            </a:rPr>
            <a:t> Με αυτόν τον τρόπο μας προειδοποιεί ότι κάτι </a:t>
          </a:r>
          <a:r>
            <a:rPr lang="el-GR" altLang="en-US" dirty="0">
              <a:ln w="10160">
                <a:solidFill>
                  <a:srgbClr val="0070C0"/>
                </a:solidFill>
                <a:prstDash val="solid"/>
              </a:ln>
              <a:effectLst>
                <a:outerShdw blurRad="38100" dist="22860" dir="5400000" algn="tl" rotWithShape="0">
                  <a:srgbClr val="000000">
                    <a:alpha val="30000"/>
                  </a:srgbClr>
                </a:outerShdw>
              </a:effectLst>
              <a:sym typeface="+mn-ea"/>
            </a:rPr>
            <a:t>υπάρχει </a:t>
          </a:r>
          <a:r>
            <a:rPr lang="el-GR" altLang="en-US">
              <a:ln w="10160">
                <a:solidFill>
                  <a:srgbClr val="0070C0"/>
                </a:solidFill>
                <a:prstDash val="solid"/>
              </a:ln>
              <a:effectLst>
                <a:outerShdw blurRad="38100" dist="22860" dir="5400000" algn="tl" rotWithShape="0">
                  <a:srgbClr val="000000">
                    <a:alpha val="30000"/>
                  </a:srgbClr>
                </a:outerShdw>
              </a:effectLst>
              <a:sym typeface="+mn-ea"/>
            </a:rPr>
            <a:t>στην </a:t>
          </a:r>
          <a:r>
            <a:rPr lang="el-GR" altLang="en-US" smtClean="0">
              <a:ln w="10160">
                <a:solidFill>
                  <a:srgbClr val="0070C0"/>
                </a:solidFill>
                <a:prstDash val="solid"/>
              </a:ln>
              <a:effectLst>
                <a:outerShdw blurRad="38100" dist="22860" dir="5400000" algn="tl" rotWithShape="0">
                  <a:srgbClr val="000000">
                    <a:alpha val="30000"/>
                  </a:srgbClr>
                </a:outerShdw>
              </a:effectLst>
              <a:sym typeface="+mn-ea"/>
            </a:rPr>
            <a:t>αντίστοιχη </a:t>
          </a:r>
          <a:r>
            <a:rPr lang="el-GR" altLang="en-US" dirty="0">
              <a:ln w="10160">
                <a:solidFill>
                  <a:srgbClr val="0070C0"/>
                </a:solidFill>
                <a:prstDash val="solid"/>
              </a:ln>
              <a:effectLst>
                <a:outerShdw blurRad="38100" dist="22860" dir="5400000" algn="tl" rotWithShape="0">
                  <a:srgbClr val="000000">
                    <a:alpha val="30000"/>
                  </a:srgbClr>
                </a:outerShdw>
              </a:effectLst>
              <a:sym typeface="+mn-ea"/>
            </a:rPr>
            <a:t>πλευρά για να γυρίσουμε το υποβρύχιο προς αυτήν και να το καταγράψει η κάμερα. </a:t>
          </a:r>
          <a:endParaRPr lang="en-US" dirty="0"/>
        </a:p>
      </dsp:txBody>
      <dsp:txXfrm>
        <a:off x="0" y="0"/>
        <a:ext cx="7840980" cy="472249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cstate="print"/>
          <a:stretch>
            <a:fillRect/>
          </a:stretch>
        </p:blipFill>
        <p:spPr>
          <a:xfrm>
            <a:off x="0" y="0"/>
            <a:ext cx="12192000" cy="6858000"/>
          </a:xfrm>
          <a:prstGeom prst="rect">
            <a:avLst/>
          </a:prstGeom>
          <a:noFill/>
          <a:ln w="9525">
            <a:noFill/>
          </a:ln>
        </p:spPr>
      </p:pic>
      <p:sp>
        <p:nvSpPr>
          <p:cNvPr id="2051" name="Rectangle 3"/>
          <p:cNvSpPr>
            <a:spLocks noGrp="1" noChangeArrowheads="1"/>
          </p:cNvSpPr>
          <p:nvPr>
            <p:ph type="ctrTitle"/>
          </p:nvPr>
        </p:nvSpPr>
        <p:spPr>
          <a:xfrm>
            <a:off x="2063751" y="1701800"/>
            <a:ext cx="9211733" cy="1082675"/>
          </a:xfrm>
        </p:spPr>
        <p:txBody>
          <a:bodyPr/>
          <a:lstStyle>
            <a:lvl1pPr algn="r">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2063751" y="2927350"/>
            <a:ext cx="9218083" cy="1752600"/>
          </a:xfrm>
        </p:spPr>
        <p:txBody>
          <a:bodyPr/>
          <a:lstStyle>
            <a:lvl1pPr marL="0" indent="0" algn="r">
              <a:buFontTx/>
              <a:buNone/>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3A1C593-65D0-4073-BCC9-577B9352EA97}" type="datetimeFigureOut">
              <a:rPr lang="en-US" smtClean="0"/>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B618960-8005-486C-9A75-10CB2AAC16F9}"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3"/>
          <p:cNvPicPr>
            <a:picLocks noChangeAspect="1"/>
          </p:cNvPicPr>
          <p:nvPr/>
        </p:nvPicPr>
        <p:blipFill>
          <a:blip r:embed="rId12" cstate="print"/>
          <a:stretch>
            <a:fillRect/>
          </a:stretch>
        </p:blipFill>
        <p:spPr>
          <a:xfrm>
            <a:off x="-8467" y="0"/>
            <a:ext cx="12200467"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lstStyle/>
          <a:p>
            <a:pPr lvl="0"/>
            <a:r>
              <a:rPr lang="en-US" altLang="zh-CN" dirty="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63A1C593-65D0-4073-BCC9-577B9352EA97}" type="datetimeFigureOut">
              <a:rPr lang="en-US" smtClean="0"/>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a:blip r:embed="rId1" cstate="print">
            <a:alphaModFix amt="90000"/>
          </a:blip>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stretch>
            <a:fillRect/>
          </a:stretch>
        </p:blipFill>
        <p:spPr>
          <a:xfrm>
            <a:off x="0" y="635"/>
            <a:ext cx="12192000" cy="6819265"/>
          </a:xfrm>
          <a:prstGeom prst="rect">
            <a:avLst/>
          </a:prstGeom>
        </p:spPr>
      </p:pic>
      <p:sp>
        <p:nvSpPr>
          <p:cNvPr id="2" name="Title 1"/>
          <p:cNvSpPr>
            <a:spLocks noGrp="1"/>
          </p:cNvSpPr>
          <p:nvPr>
            <p:ph type="ctrTitle"/>
          </p:nvPr>
        </p:nvSpPr>
        <p:spPr>
          <a:xfrm>
            <a:off x="293370" y="1660525"/>
            <a:ext cx="11456035" cy="1524635"/>
          </a:xfrm>
        </p:spPr>
        <p:txBody>
          <a:bodyPr/>
          <a:lstStyle/>
          <a:p>
            <a:r>
              <a:rPr lang="el-GR" altLang="en-US" sz="6000" dirty="0">
                <a:ln w="22225">
                  <a:solidFill>
                    <a:srgbClr val="0070C0"/>
                  </a:solidFill>
                  <a:prstDash val="solid"/>
                </a:ln>
                <a:solidFill>
                  <a:schemeClr val="accent2">
                    <a:lumMod val="40000"/>
                    <a:lumOff val="60000"/>
                  </a:schemeClr>
                </a:solidFill>
                <a:effectLst/>
              </a:rPr>
              <a:t>ΕΡΕΥΝΗΤΙΚΟ ΒΑΘΥΣΚΑΦΟΣ</a:t>
            </a:r>
            <a:r>
              <a:rPr lang="en-GB" altLang="el-GR" sz="6000" dirty="0">
                <a:ln w="22225">
                  <a:solidFill>
                    <a:srgbClr val="0070C0"/>
                  </a:solidFill>
                  <a:prstDash val="solid"/>
                </a:ln>
                <a:solidFill>
                  <a:schemeClr val="accent2">
                    <a:lumMod val="40000"/>
                    <a:lumOff val="60000"/>
                  </a:schemeClr>
                </a:solidFill>
                <a:effectLst/>
              </a:rPr>
              <a:t> </a:t>
            </a:r>
            <a:r>
              <a:rPr lang="el-GR" altLang="en-GB" sz="6000" dirty="0">
                <a:ln w="22225">
                  <a:solidFill>
                    <a:srgbClr val="0070C0"/>
                  </a:solidFill>
                  <a:prstDash val="solid"/>
                </a:ln>
                <a:solidFill>
                  <a:schemeClr val="accent2">
                    <a:lumMod val="40000"/>
                    <a:lumOff val="60000"/>
                  </a:schemeClr>
                </a:solidFill>
                <a:effectLst/>
              </a:rPr>
              <a:t>ΝΑΥΤΙΛΟΣ</a:t>
            </a:r>
            <a:r>
              <a:rPr lang="el-GR" altLang="en-US" sz="6000" dirty="0">
                <a:ln w="22225">
                  <a:solidFill>
                    <a:srgbClr val="0070C0"/>
                  </a:solidFill>
                  <a:prstDash val="solid"/>
                </a:ln>
                <a:solidFill>
                  <a:schemeClr val="accent2">
                    <a:lumMod val="40000"/>
                    <a:lumOff val="60000"/>
                  </a:schemeClr>
                </a:solidFill>
                <a:effectLst/>
              </a:rPr>
              <a:t> </a:t>
            </a:r>
            <a:br>
              <a:rPr lang="el-GR" altLang="en-US" dirty="0">
                <a:ln w="22225">
                  <a:solidFill>
                    <a:srgbClr val="0070C0"/>
                  </a:solidFill>
                  <a:prstDash val="solid"/>
                </a:ln>
                <a:solidFill>
                  <a:schemeClr val="accent2">
                    <a:lumMod val="40000"/>
                    <a:lumOff val="60000"/>
                  </a:schemeClr>
                </a:solidFill>
                <a:effectLst/>
              </a:rPr>
            </a:br>
            <a:r>
              <a:rPr lang="el-GR" altLang="en-US" dirty="0">
                <a:ln w="22225">
                  <a:solidFill>
                    <a:srgbClr val="0070C0"/>
                  </a:solidFill>
                  <a:prstDash val="solid"/>
                </a:ln>
                <a:solidFill>
                  <a:schemeClr val="accent2">
                    <a:lumMod val="40000"/>
                    <a:lumOff val="60000"/>
                  </a:schemeClr>
                </a:solidFill>
                <a:effectLst/>
              </a:rPr>
              <a:t>από ανακυκλώσιμα υλικά</a:t>
            </a:r>
            <a:endParaRPr lang="el-GR" altLang="en-US" dirty="0">
              <a:ln w="22225">
                <a:solidFill>
                  <a:srgbClr val="0070C0"/>
                </a:solidFill>
                <a:prstDash val="solid"/>
              </a:ln>
              <a:solidFill>
                <a:schemeClr val="accent2">
                  <a:lumMod val="40000"/>
                  <a:lumOff val="60000"/>
                </a:schemeClr>
              </a:soli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2"/>
          </p:nvPr>
        </p:nvPicPr>
        <p:blipFill>
          <a:blip r:embed="rId1" cstate="print"/>
          <a:stretch>
            <a:fillRect/>
          </a:stretch>
        </p:blipFill>
        <p:spPr>
          <a:xfrm>
            <a:off x="0" y="1270"/>
            <a:ext cx="12192000" cy="6856730"/>
          </a:xfrm>
          <a:prstGeom prst="rect">
            <a:avLst/>
          </a:prstGeom>
        </p:spPr>
      </p:pic>
      <p:sp>
        <p:nvSpPr>
          <p:cNvPr id="2" name="Title 1"/>
          <p:cNvSpPr>
            <a:spLocks noGrp="1"/>
          </p:cNvSpPr>
          <p:nvPr>
            <p:ph type="title"/>
          </p:nvPr>
        </p:nvSpPr>
        <p:spPr>
          <a:xfrm>
            <a:off x="240030" y="361950"/>
            <a:ext cx="4111625" cy="582930"/>
          </a:xfrm>
        </p:spPr>
        <p:txBody>
          <a:bodyPr/>
          <a:lstStyle/>
          <a:p>
            <a:r>
              <a:rPr lang="el-GR" altLang="en-US">
                <a:ln w="10160">
                  <a:solidFill>
                    <a:srgbClr val="0070C0"/>
                  </a:solidFill>
                  <a:prstDash val="solid"/>
                </a:ln>
                <a:solidFill>
                  <a:srgbClr val="FFFFFF"/>
                </a:solidFill>
                <a:effectLst>
                  <a:outerShdw blurRad="38100" dist="22860" dir="5400000" algn="tl" rotWithShape="0">
                    <a:srgbClr val="000000">
                      <a:alpha val="30000"/>
                    </a:srgbClr>
                  </a:outerShdw>
                </a:effectLst>
              </a:rPr>
              <a:t>ΣΥΛΛΗΨΗ ΙΔΕΑΣ</a:t>
            </a:r>
            <a:endParaRPr lang="el-GR" altLang="en-US">
              <a:ln w="10160">
                <a:solidFill>
                  <a:srgbClr val="0070C0"/>
                </a:solidFill>
                <a:prstDash val="solid"/>
              </a:ln>
              <a:solidFill>
                <a:srgbClr val="FFFFFF"/>
              </a:solidFill>
              <a:effectLst>
                <a:outerShdw blurRad="38100" dist="22860" dir="5400000" algn="tl" rotWithShape="0">
                  <a:srgbClr val="000000">
                    <a:alpha val="30000"/>
                  </a:srgbClr>
                </a:outerShdw>
              </a:effectLst>
            </a:endParaRPr>
          </a:p>
        </p:txBody>
      </p:sp>
      <p:graphicFrame>
        <p:nvGraphicFramePr>
          <p:cNvPr id="7" name="Diagram 6"/>
          <p:cNvGraphicFramePr/>
          <p:nvPr/>
        </p:nvGraphicFramePr>
        <p:xfrm>
          <a:off x="635" y="1098550"/>
          <a:ext cx="8698865" cy="42506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p:cNvPicPr>
            <a:picLocks noGrp="1" noChangeAspect="1"/>
          </p:cNvPicPr>
          <p:nvPr>
            <p:ph sz="half" idx="2"/>
          </p:nvPr>
        </p:nvPicPr>
        <p:blipFill>
          <a:blip r:embed="rId1" cstate="print"/>
          <a:stretch>
            <a:fillRect/>
          </a:stretch>
        </p:blipFill>
        <p:spPr>
          <a:xfrm>
            <a:off x="0" y="0"/>
            <a:ext cx="14093190" cy="6858000"/>
          </a:xfrm>
          <a:prstGeom prst="rect">
            <a:avLst/>
          </a:prstGeom>
        </p:spPr>
      </p:pic>
      <p:sp>
        <p:nvSpPr>
          <p:cNvPr id="2" name="Title 1"/>
          <p:cNvSpPr>
            <a:spLocks noGrp="1"/>
          </p:cNvSpPr>
          <p:nvPr>
            <p:ph type="title"/>
          </p:nvPr>
        </p:nvSpPr>
        <p:spPr/>
        <p:txBody>
          <a:bodyPr/>
          <a:lstStyle/>
          <a:p>
            <a:r>
              <a:rPr lang="el-GR" altLang="en-US"/>
              <a:t> </a:t>
            </a:r>
            <a:br>
              <a:rPr lang="el-GR" altLang="en-US"/>
            </a:br>
            <a:r>
              <a:rPr lang="el-GR" altLang="en-US">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ΣΥΛΛΗΨΗ ΙΔΕΑΣ</a:t>
            </a:r>
            <a:br>
              <a:rPr lang="el-GR" altLang="en-US">
                <a:ln w="10160">
                  <a:solidFill>
                    <a:srgbClr val="0070C0"/>
                  </a:solidFill>
                  <a:prstDash val="solid"/>
                </a:ln>
                <a:solidFill>
                  <a:srgbClr val="FFFFFF"/>
                </a:solidFill>
                <a:effectLst>
                  <a:outerShdw blurRad="38100" dist="22860" dir="5400000" algn="tl" rotWithShape="0">
                    <a:srgbClr val="000000">
                      <a:alpha val="30000"/>
                    </a:srgbClr>
                  </a:outerShdw>
                </a:effectLst>
              </a:rPr>
            </a:br>
            <a:endParaRPr lang="el-GR" altLang="en-US"/>
          </a:p>
        </p:txBody>
      </p:sp>
      <p:graphicFrame>
        <p:nvGraphicFramePr>
          <p:cNvPr id="22" name="Diagram 21"/>
          <p:cNvGraphicFramePr/>
          <p:nvPr/>
        </p:nvGraphicFramePr>
        <p:xfrm>
          <a:off x="0" y="2723515"/>
          <a:ext cx="7984490" cy="27031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2"/>
          </p:nvPr>
        </p:nvPicPr>
        <p:blipFill>
          <a:blip r:embed="rId1" cstate="print"/>
          <a:stretch>
            <a:fillRect/>
          </a:stretch>
        </p:blipFill>
        <p:spPr>
          <a:xfrm>
            <a:off x="635" y="0"/>
            <a:ext cx="12191365" cy="6857365"/>
          </a:xfrm>
          <a:prstGeom prst="rect">
            <a:avLst/>
          </a:prstGeom>
        </p:spPr>
      </p:pic>
      <p:sp>
        <p:nvSpPr>
          <p:cNvPr id="2" name="Title 1"/>
          <p:cNvSpPr>
            <a:spLocks noGrp="1"/>
          </p:cNvSpPr>
          <p:nvPr>
            <p:ph type="title"/>
          </p:nvPr>
        </p:nvSpPr>
        <p:spPr/>
        <p:txBody>
          <a:bodyPr/>
          <a:lstStyle/>
          <a:p>
            <a:r>
              <a:rPr lang="el-GR" altLang="en-US">
                <a:ln w="10160">
                  <a:solidFill>
                    <a:srgbClr val="0070C0"/>
                  </a:solidFill>
                  <a:prstDash val="solid"/>
                </a:ln>
                <a:solidFill>
                  <a:srgbClr val="FFFFFF"/>
                </a:solidFill>
                <a:effectLst>
                  <a:outerShdw blurRad="38100" dist="22860" dir="5400000" algn="tl" rotWithShape="0">
                    <a:srgbClr val="000000">
                      <a:alpha val="30000"/>
                    </a:srgbClr>
                  </a:outerShdw>
                </a:effectLst>
              </a:rPr>
              <a:t>ΠΛΕΟΝΕΚΤΗΜΑΤΑ</a:t>
            </a:r>
            <a:endParaRPr lang="el-GR" altLang="en-US">
              <a:ln w="10160">
                <a:solidFill>
                  <a:srgbClr val="0070C0"/>
                </a:solidFill>
                <a:prstDash val="solid"/>
              </a:ln>
              <a:solidFill>
                <a:srgbClr val="FFFFFF"/>
              </a:solidFill>
              <a:effectLst>
                <a:outerShdw blurRad="38100" dist="22860" dir="5400000" algn="tl" rotWithShape="0">
                  <a:srgbClr val="000000">
                    <a:alpha val="30000"/>
                  </a:srgbClr>
                </a:outerShdw>
              </a:effectLst>
            </a:endParaRPr>
          </a:p>
        </p:txBody>
      </p:sp>
      <p:graphicFrame>
        <p:nvGraphicFramePr>
          <p:cNvPr id="5" name="Diagram 4"/>
          <p:cNvGraphicFramePr/>
          <p:nvPr/>
        </p:nvGraphicFramePr>
        <p:xfrm>
          <a:off x="635" y="1000125"/>
          <a:ext cx="7933690" cy="57956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12D86"/>
            </a:gs>
            <a:gs pos="100000">
              <a:srgbClr val="0E2557"/>
            </a:gs>
          </a:gsLst>
          <a:lin scaled="0"/>
        </a:gra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sz="half" idx="2"/>
          </p:nvPr>
        </p:nvPicPr>
        <p:blipFill>
          <a:blip r:embed="rId1" cstate="print"/>
          <a:stretch>
            <a:fillRect/>
          </a:stretch>
        </p:blipFill>
        <p:spPr>
          <a:xfrm>
            <a:off x="7035800" y="3712845"/>
            <a:ext cx="5156200" cy="3144520"/>
          </a:xfrm>
          <a:prstGeom prst="rect">
            <a:avLst/>
          </a:prstGeom>
        </p:spPr>
      </p:pic>
      <p:sp>
        <p:nvSpPr>
          <p:cNvPr id="2" name="Title 1"/>
          <p:cNvSpPr>
            <a:spLocks noGrp="1"/>
          </p:cNvSpPr>
          <p:nvPr>
            <p:ph type="title"/>
          </p:nvPr>
        </p:nvSpPr>
        <p:spPr/>
        <p:txBody>
          <a:bodyPr/>
          <a:lstStyle/>
          <a:p>
            <a:r>
              <a:rPr lang="el-GR" altLang="en-US"/>
              <a:t>ΠΛΕΟΝΕΚΤΗΜΑΤΑ</a:t>
            </a:r>
            <a:endParaRPr lang="el-GR" altLang="en-US"/>
          </a:p>
        </p:txBody>
      </p:sp>
      <p:graphicFrame>
        <p:nvGraphicFramePr>
          <p:cNvPr id="5" name="Diagram 4"/>
          <p:cNvGraphicFramePr/>
          <p:nvPr/>
        </p:nvGraphicFramePr>
        <p:xfrm>
          <a:off x="635" y="1060450"/>
          <a:ext cx="7646035" cy="56349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 Box 9"/>
          <p:cNvSpPr txBox="1"/>
          <p:nvPr/>
        </p:nvSpPr>
        <p:spPr>
          <a:xfrm>
            <a:off x="256540" y="1060450"/>
            <a:ext cx="7134860" cy="6142990"/>
          </a:xfrm>
          <a:prstGeom prst="rect">
            <a:avLst/>
          </a:prstGeom>
          <a:noFill/>
        </p:spPr>
        <p:txBody>
          <a:bodyPr wrap="square" rtlCol="0">
            <a:spAutoFit/>
          </a:bodyPr>
          <a:lstStyle/>
          <a:p>
            <a:pPr lvl="0">
              <a:lnSpc>
                <a:spcPct val="100000"/>
              </a:lnSpc>
              <a:spcBef>
                <a:spcPct val="0"/>
              </a:spcBef>
              <a:spcAft>
                <a:spcPct val="35000"/>
              </a:spcAft>
            </a:pP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Διαθέτει</a:t>
            </a:r>
            <a:r>
              <a:rPr lang="el-GR" altLang="en-US" sz="2500">
                <a:sym typeface="+mn-ea"/>
              </a:rPr>
              <a:t> </a:t>
            </a:r>
            <a:r>
              <a:rPr lang="el-GR" altLang="en-US" sz="2500">
                <a:solidFill>
                  <a:srgbClr val="00B050"/>
                </a:solidFill>
                <a:sym typeface="+mn-ea"/>
              </a:rPr>
              <a:t>αυτοματισμούς και αισθητήρες (αισθητήρας κίνησης).</a:t>
            </a:r>
            <a:endParaRPr lang="el-GR" altLang="en-US" sz="2500">
              <a:solidFill>
                <a:srgbClr val="00B050"/>
              </a:solidFill>
            </a:endParaRPr>
          </a:p>
          <a:p>
            <a:pPr lvl="0">
              <a:lnSpc>
                <a:spcPct val="100000"/>
              </a:lnSpc>
              <a:spcBef>
                <a:spcPct val="0"/>
              </a:spcBef>
              <a:spcAft>
                <a:spcPct val="35000"/>
              </a:spcAft>
            </a:pP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Διαθέτει </a:t>
            </a:r>
            <a:r>
              <a:rPr lang="el-GR" altLang="en-US" sz="2500">
                <a:solidFill>
                  <a:srgbClr val="00B050"/>
                </a:solidFill>
                <a:sym typeface="+mn-ea"/>
              </a:rPr>
              <a:t>κάμερα </a:t>
            </a: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με</a:t>
            </a:r>
            <a:r>
              <a:rPr lang="el-GR" altLang="en-US" sz="2500">
                <a:ln>
                  <a:solidFill>
                    <a:srgbClr val="0070C0"/>
                  </a:solidFill>
                </a:ln>
                <a:sym typeface="+mn-ea"/>
              </a:rPr>
              <a:t> </a:t>
            </a: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τηλεχειριστήριο και </a:t>
            </a:r>
            <a:r>
              <a:rPr lang="el-GR" altLang="en-US" sz="2500">
                <a:solidFill>
                  <a:srgbClr val="00B050"/>
                </a:solidFill>
                <a:sym typeface="+mn-ea"/>
              </a:rPr>
              <a:t>βραχιόνα </a:t>
            </a: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για την περισυλλογή δειγμάτων. </a:t>
            </a:r>
            <a:endPar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endParaRPr>
          </a:p>
          <a:p>
            <a:pPr lvl="0">
              <a:lnSpc>
                <a:spcPct val="100000"/>
              </a:lnSpc>
              <a:spcBef>
                <a:spcPct val="0"/>
              </a:spcBef>
              <a:spcAft>
                <a:spcPct val="35000"/>
              </a:spcAft>
            </a:pP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Επιτυχάνει ικανοποιητικές ταχύτητες. </a:t>
            </a:r>
            <a:endPar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endParaRPr>
          </a:p>
          <a:p>
            <a:pPr lvl="0">
              <a:lnSpc>
                <a:spcPct val="100000"/>
              </a:lnSpc>
              <a:spcBef>
                <a:spcPct val="0"/>
              </a:spcBef>
              <a:spcAft>
                <a:spcPct val="35000"/>
              </a:spcAft>
            </a:pP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Διαθέτει</a:t>
            </a:r>
            <a:r>
              <a:rPr lang="el-GR" altLang="en-US" sz="2500">
                <a:sym typeface="+mn-ea"/>
              </a:rPr>
              <a:t> </a:t>
            </a:r>
            <a:r>
              <a:rPr lang="el-GR" altLang="en-US" sz="2500">
                <a:solidFill>
                  <a:srgbClr val="00B050"/>
                </a:solidFill>
                <a:sym typeface="+mn-ea"/>
              </a:rPr>
              <a:t>ηλιακά πάνελ για εξοικονόμηση ενέργειας.</a:t>
            </a:r>
            <a:endParaRPr lang="el-GR" altLang="en-US" sz="2500">
              <a:solidFill>
                <a:srgbClr val="00B050"/>
              </a:solidFill>
              <a:sym typeface="+mn-ea"/>
            </a:endParaRPr>
          </a:p>
          <a:p>
            <a:pPr lvl="0">
              <a:lnSpc>
                <a:spcPct val="100000"/>
              </a:lnSpc>
              <a:spcBef>
                <a:spcPct val="0"/>
              </a:spcBef>
              <a:spcAft>
                <a:spcPct val="35000"/>
              </a:spcAft>
            </a:pP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Μπορεί να </a:t>
            </a:r>
            <a:r>
              <a:rPr lang="el-GR" altLang="en-US" sz="2500">
                <a:solidFill>
                  <a:srgbClr val="00B050"/>
                </a:solidFill>
                <a:sym typeface="+mn-ea"/>
              </a:rPr>
              <a:t>πηγαίνει δεξιά-αριστερά-μπροστά-πάνω- κάτω</a:t>
            </a: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(αυτοματισμός).</a:t>
            </a:r>
            <a:endParaRPr lang="el-GR" altLang="en-US" sz="2500" b="1">
              <a:ln w="10160">
                <a:solidFill>
                  <a:srgbClr val="0070C0"/>
                </a:solidFill>
                <a:prstDash val="solid"/>
              </a:ln>
              <a:solidFill>
                <a:srgbClr val="FFFFFF"/>
              </a:solidFill>
              <a:effectLst>
                <a:outerShdw blurRad="38100" dist="22860" dir="5400000" algn="tl" rotWithShape="0">
                  <a:srgbClr val="000000">
                    <a:alpha val="30000"/>
                  </a:srgbClr>
                </a:outerShdw>
              </a:effectLst>
              <a:sym typeface="+mn-ea"/>
            </a:endParaRPr>
          </a:p>
          <a:p>
            <a:pPr lvl="0">
              <a:lnSpc>
                <a:spcPct val="100000"/>
              </a:lnSpc>
              <a:spcBef>
                <a:spcPct val="0"/>
              </a:spcBef>
              <a:spcAft>
                <a:spcPct val="35000"/>
              </a:spcAft>
            </a:pPr>
            <a:r>
              <a:rPr lang="el-GR" altLang="en-US" sz="2500">
                <a:solidFill>
                  <a:srgbClr val="00B050"/>
                </a:solidFill>
                <a:sym typeface="+mn-ea"/>
              </a:rPr>
              <a:t>Ελέγχεται με χειριστήριο.</a:t>
            </a:r>
            <a:endParaRPr lang="el-GR" altLang="en-US" sz="2500">
              <a:solidFill>
                <a:srgbClr val="00B050"/>
              </a:solidFill>
              <a:sym typeface="+mn-ea"/>
            </a:endParaRPr>
          </a:p>
          <a:p>
            <a:pPr lvl="0">
              <a:lnSpc>
                <a:spcPct val="100000"/>
              </a:lnSpc>
              <a:spcBef>
                <a:spcPct val="0"/>
              </a:spcBef>
              <a:spcAft>
                <a:spcPct val="35000"/>
              </a:spcAft>
            </a:pP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Διαθέτει ισχυρά </a:t>
            </a:r>
            <a:r>
              <a:rPr lang="el-GR" altLang="en-US" sz="2500">
                <a:solidFill>
                  <a:srgbClr val="00B050"/>
                </a:solidFill>
                <a:sym typeface="+mn-ea"/>
              </a:rPr>
              <a:t>φώτα</a:t>
            </a:r>
            <a:r>
              <a:rPr lang="el-GR" altLang="en-US" sz="2500">
                <a:ln w="10160">
                  <a:solidFill>
                    <a:srgbClr val="0070C0"/>
                  </a:solidFill>
                  <a:prstDash val="solid"/>
                </a:ln>
                <a:solidFill>
                  <a:srgbClr val="00B050"/>
                </a:solidFill>
                <a:effectLst>
                  <a:outerShdw blurRad="38100" dist="22860" dir="5400000" algn="tl" rotWithShape="0">
                    <a:srgbClr val="000000">
                      <a:alpha val="30000"/>
                    </a:srgbClr>
                  </a:outerShdw>
                </a:effectLst>
                <a:sym typeface="+mn-ea"/>
              </a:rPr>
              <a:t> </a:t>
            </a:r>
            <a:r>
              <a:rPr lang="el-GR" altLang="en-US" sz="2500">
                <a:ln w="10160">
                  <a:solidFill>
                    <a:srgbClr val="0070C0"/>
                  </a:solidFill>
                  <a:prstDash val="solid"/>
                </a:ln>
                <a:solidFill>
                  <a:srgbClr val="FFFFFF"/>
                </a:solidFill>
                <a:effectLst>
                  <a:outerShdw blurRad="38100" dist="22860" dir="5400000" algn="tl" rotWithShape="0">
                    <a:srgbClr val="000000">
                      <a:alpha val="30000"/>
                    </a:srgbClr>
                  </a:outerShdw>
                </a:effectLst>
                <a:sym typeface="+mn-ea"/>
              </a:rPr>
              <a:t>με μικρή (τροφοδοτούμενη από ηλιακά πάνελ) και μεγάλη σκάλα.  </a:t>
            </a:r>
            <a:endParaRPr lang="en-US" sz="2500">
              <a:ln w="10160">
                <a:solidFill>
                  <a:srgbClr val="0070C0"/>
                </a:solidFill>
                <a:prstDash val="solid"/>
              </a:ln>
              <a:solidFill>
                <a:srgbClr val="FFFFFF"/>
              </a:solidFill>
              <a:effectLst>
                <a:outerShdw blurRad="38100" dist="22860" dir="5400000" algn="tl" rotWithShape="0">
                  <a:srgbClr val="000000">
                    <a:alpha val="30000"/>
                  </a:srgbClr>
                </a:outerShdw>
              </a:effectLst>
            </a:endParaRPr>
          </a:p>
          <a:p>
            <a:endParaRPr lang="en-US" sz="2500">
              <a:ln w="10160">
                <a:solidFill>
                  <a:srgbClr val="0070C0"/>
                </a:solidFill>
                <a:prstDash val="solid"/>
              </a:ln>
              <a:solidFill>
                <a:srgbClr val="FFFFFF"/>
              </a:solidFill>
              <a:effectLst>
                <a:outerShdw blurRad="38100" dist="22860" dir="5400000" algn="tl" rotWithShape="0">
                  <a:srgbClr val="000000">
                    <a:alpha val="30000"/>
                  </a:srgbClr>
                </a:out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a:t>ΠΡΟΒΛΕΠΟΜΕΝΟ ΚΟΣΤΟΣ ΚΑΤΑΣΚΕΥΗΣ</a:t>
            </a:r>
            <a:endParaRPr lang="el-GR" altLang="en-US"/>
          </a:p>
        </p:txBody>
      </p:sp>
      <p:graphicFrame>
        <p:nvGraphicFramePr>
          <p:cNvPr id="5" name="Content Placeholder 4"/>
          <p:cNvGraphicFramePr>
            <a:graphicFrameLocks noGrp="1"/>
          </p:cNvGraphicFramePr>
          <p:nvPr>
            <p:ph idx="1"/>
          </p:nvPr>
        </p:nvGraphicFramePr>
        <p:xfrm>
          <a:off x="356235" y="773430"/>
          <a:ext cx="9495155" cy="5636260"/>
        </p:xfrm>
        <a:graphic>
          <a:graphicData uri="http://schemas.openxmlformats.org/drawingml/2006/table">
            <a:tbl>
              <a:tblPr firstRow="1" bandRow="1">
                <a:tableStyleId>{5C22544A-7EE6-4342-B048-85BDC9FD1C3A}</a:tableStyleId>
              </a:tblPr>
              <a:tblGrid>
                <a:gridCol w="5516880"/>
                <a:gridCol w="3978275"/>
              </a:tblGrid>
              <a:tr h="402590">
                <a:tc>
                  <a:txBody>
                    <a:bodyPr/>
                    <a:lstStyle/>
                    <a:p>
                      <a:pPr algn="ctr">
                        <a:buNone/>
                      </a:pPr>
                      <a:r>
                        <a:rPr lang="el-GR" altLang="en-US"/>
                        <a:t>ΥΛΙΚΑ-ΕΡΓΑΛΕΙΑ</a:t>
                      </a:r>
                      <a:endParaRPr lang="el-GR" altLang="en-US"/>
                    </a:p>
                  </a:txBody>
                  <a:tcPr/>
                </a:tc>
                <a:tc>
                  <a:txBody>
                    <a:bodyPr/>
                    <a:lstStyle/>
                    <a:p>
                      <a:pPr algn="ctr">
                        <a:buNone/>
                      </a:pPr>
                      <a:r>
                        <a:rPr lang="el-GR" altLang="en-US"/>
                        <a:t>ΚΟΣΤΟΣ </a:t>
                      </a:r>
                      <a:r>
                        <a:rPr lang="en-US" altLang="el-GR"/>
                        <a:t>(</a:t>
                      </a:r>
                      <a:r>
                        <a:rPr lang="el-GR" altLang="el-GR"/>
                        <a:t>σε ευρώ)</a:t>
                      </a:r>
                      <a:endParaRPr lang="el-GR" altLang="el-GR"/>
                    </a:p>
                  </a:txBody>
                  <a:tcPr/>
                </a:tc>
              </a:tr>
              <a:tr h="402590">
                <a:tc>
                  <a:txBody>
                    <a:bodyPr/>
                    <a:lstStyle/>
                    <a:p>
                      <a:pPr>
                        <a:buNone/>
                      </a:pPr>
                      <a:r>
                        <a:rPr lang="el-GR" altLang="en-US"/>
                        <a:t>Πλαστικό μπουκάλι</a:t>
                      </a:r>
                      <a:endParaRPr lang="el-GR" altLang="en-US"/>
                    </a:p>
                  </a:txBody>
                  <a:tcPr/>
                </a:tc>
                <a:tc>
                  <a:txBody>
                    <a:bodyPr/>
                    <a:lstStyle/>
                    <a:p>
                      <a:pPr algn="ctr">
                        <a:buNone/>
                      </a:pPr>
                      <a:r>
                        <a:rPr lang="el-GR" altLang="en-US"/>
                        <a:t>0</a:t>
                      </a:r>
                      <a:endParaRPr lang="el-GR" altLang="en-US"/>
                    </a:p>
                  </a:txBody>
                  <a:tcPr/>
                </a:tc>
              </a:tr>
              <a:tr h="402590">
                <a:tc>
                  <a:txBody>
                    <a:bodyPr/>
                    <a:lstStyle/>
                    <a:p>
                      <a:pPr>
                        <a:buNone/>
                      </a:pPr>
                      <a:r>
                        <a:rPr lang="el-GR" altLang="en-US"/>
                        <a:t>Σωλήνες αλουμινίου από ηλιακά φαναράκια</a:t>
                      </a:r>
                      <a:endParaRPr lang="el-GR" altLang="en-US"/>
                    </a:p>
                  </a:txBody>
                  <a:tcPr/>
                </a:tc>
                <a:tc>
                  <a:txBody>
                    <a:bodyPr/>
                    <a:lstStyle/>
                    <a:p>
                      <a:pPr algn="ctr">
                        <a:buNone/>
                      </a:pPr>
                      <a:r>
                        <a:rPr lang="el-GR" altLang="en-US"/>
                        <a:t>0</a:t>
                      </a:r>
                      <a:endParaRPr lang="el-GR" altLang="en-US"/>
                    </a:p>
                  </a:txBody>
                  <a:tcPr/>
                </a:tc>
              </a:tr>
              <a:tr h="402590">
                <a:tc>
                  <a:txBody>
                    <a:bodyPr/>
                    <a:lstStyle/>
                    <a:p>
                      <a:pPr>
                        <a:buNone/>
                      </a:pPr>
                      <a:r>
                        <a:rPr lang="el-GR" altLang="en-US"/>
                        <a:t>Τηλεφωνικό καλώδιο</a:t>
                      </a:r>
                      <a:endParaRPr lang="el-GR" altLang="en-US"/>
                    </a:p>
                  </a:txBody>
                  <a:tcPr/>
                </a:tc>
                <a:tc>
                  <a:txBody>
                    <a:bodyPr/>
                    <a:lstStyle/>
                    <a:p>
                      <a:pPr algn="ctr">
                        <a:buNone/>
                      </a:pPr>
                      <a:r>
                        <a:rPr lang="el-GR" altLang="en-US"/>
                        <a:t>1</a:t>
                      </a:r>
                      <a:endParaRPr lang="el-GR" altLang="en-US"/>
                    </a:p>
                  </a:txBody>
                  <a:tcPr/>
                </a:tc>
              </a:tr>
              <a:tr h="402590">
                <a:tc>
                  <a:txBody>
                    <a:bodyPr/>
                    <a:lstStyle/>
                    <a:p>
                      <a:pPr>
                        <a:buNone/>
                      </a:pPr>
                      <a:r>
                        <a:rPr lang="el-GR" altLang="en-US"/>
                        <a:t>Ηλιακά πάνελ από χαλασμένα ηλιακά φαναράκια</a:t>
                      </a:r>
                      <a:endParaRPr lang="el-GR" altLang="en-US"/>
                    </a:p>
                  </a:txBody>
                  <a:tcPr/>
                </a:tc>
                <a:tc>
                  <a:txBody>
                    <a:bodyPr/>
                    <a:lstStyle/>
                    <a:p>
                      <a:pPr algn="ctr">
                        <a:buNone/>
                      </a:pPr>
                      <a:r>
                        <a:rPr lang="el-GR" altLang="en-US"/>
                        <a:t>0</a:t>
                      </a:r>
                      <a:endParaRPr lang="el-GR" altLang="en-US"/>
                    </a:p>
                  </a:txBody>
                  <a:tcPr/>
                </a:tc>
              </a:tr>
              <a:tr h="402590">
                <a:tc>
                  <a:txBody>
                    <a:bodyPr/>
                    <a:lstStyle/>
                    <a:p>
                      <a:pPr>
                        <a:buNone/>
                      </a:pPr>
                      <a:r>
                        <a:rPr lang="el-GR" altLang="en-US"/>
                        <a:t>Γρανάζια από χαλασμένα παιχνίδια</a:t>
                      </a:r>
                      <a:endParaRPr lang="el-GR" altLang="en-US"/>
                    </a:p>
                  </a:txBody>
                  <a:tcPr/>
                </a:tc>
                <a:tc>
                  <a:txBody>
                    <a:bodyPr/>
                    <a:lstStyle/>
                    <a:p>
                      <a:pPr algn="ctr">
                        <a:buNone/>
                      </a:pPr>
                      <a:r>
                        <a:rPr lang="el-GR" altLang="en-US"/>
                        <a:t>0</a:t>
                      </a:r>
                      <a:endParaRPr lang="el-GR" altLang="en-US"/>
                    </a:p>
                  </a:txBody>
                  <a:tcPr/>
                </a:tc>
              </a:tr>
              <a:tr h="402590">
                <a:tc>
                  <a:txBody>
                    <a:bodyPr/>
                    <a:lstStyle/>
                    <a:p>
                      <a:pPr>
                        <a:buNone/>
                      </a:pPr>
                      <a:r>
                        <a:rPr lang="el-GR" altLang="en-US"/>
                        <a:t>Κινητήρες από χαλασμένα παιχνίδια</a:t>
                      </a:r>
                      <a:endParaRPr lang="el-GR" altLang="en-US"/>
                    </a:p>
                  </a:txBody>
                  <a:tcPr/>
                </a:tc>
                <a:tc>
                  <a:txBody>
                    <a:bodyPr/>
                    <a:lstStyle/>
                    <a:p>
                      <a:pPr algn="ctr">
                        <a:buNone/>
                      </a:pPr>
                      <a:r>
                        <a:rPr lang="el-GR" altLang="en-US"/>
                        <a:t>0</a:t>
                      </a:r>
                      <a:endParaRPr lang="el-GR" altLang="en-US"/>
                    </a:p>
                  </a:txBody>
                  <a:tcPr/>
                </a:tc>
              </a:tr>
              <a:tr h="402590">
                <a:tc>
                  <a:txBody>
                    <a:bodyPr/>
                    <a:lstStyle/>
                    <a:p>
                      <a:pPr>
                        <a:buNone/>
                      </a:pPr>
                      <a:r>
                        <a:rPr lang="el-GR" altLang="en-US"/>
                        <a:t>Πλαστικές προπέλες</a:t>
                      </a:r>
                      <a:endParaRPr lang="el-GR" altLang="en-US"/>
                    </a:p>
                  </a:txBody>
                  <a:tcPr/>
                </a:tc>
                <a:tc>
                  <a:txBody>
                    <a:bodyPr/>
                    <a:lstStyle/>
                    <a:p>
                      <a:pPr algn="ctr">
                        <a:buNone/>
                      </a:pPr>
                      <a:r>
                        <a:rPr lang="el-GR" altLang="en-US"/>
                        <a:t>3</a:t>
                      </a:r>
                      <a:endParaRPr lang="el-GR" altLang="en-US"/>
                    </a:p>
                  </a:txBody>
                  <a:tcPr/>
                </a:tc>
              </a:tr>
              <a:tr h="402590">
                <a:tc>
                  <a:txBody>
                    <a:bodyPr/>
                    <a:lstStyle/>
                    <a:p>
                      <a:pPr>
                        <a:buNone/>
                      </a:pPr>
                      <a:r>
                        <a:rPr lang="el-GR" altLang="en-US"/>
                        <a:t>Μονωτική ταινία</a:t>
                      </a:r>
                      <a:endParaRPr lang="el-GR" altLang="en-US"/>
                    </a:p>
                  </a:txBody>
                  <a:tcPr/>
                </a:tc>
                <a:tc>
                  <a:txBody>
                    <a:bodyPr/>
                    <a:lstStyle/>
                    <a:p>
                      <a:pPr algn="ctr">
                        <a:buNone/>
                      </a:pPr>
                      <a:r>
                        <a:rPr lang="el-GR" altLang="en-US"/>
                        <a:t>1</a:t>
                      </a:r>
                      <a:endParaRPr lang="el-GR" altLang="en-US"/>
                    </a:p>
                  </a:txBody>
                  <a:tcPr/>
                </a:tc>
              </a:tr>
              <a:tr h="402590">
                <a:tc>
                  <a:txBody>
                    <a:bodyPr/>
                    <a:lstStyle/>
                    <a:p>
                      <a:pPr>
                        <a:buNone/>
                      </a:pPr>
                      <a:r>
                        <a:rPr lang="el-GR" altLang="en-US"/>
                        <a:t>Μπαταρία 9</a:t>
                      </a:r>
                      <a:r>
                        <a:rPr lang="en-US" altLang="en-US"/>
                        <a:t>v</a:t>
                      </a:r>
                      <a:endParaRPr lang="en-US" altLang="en-US"/>
                    </a:p>
                  </a:txBody>
                  <a:tcPr/>
                </a:tc>
                <a:tc>
                  <a:txBody>
                    <a:bodyPr/>
                    <a:lstStyle/>
                    <a:p>
                      <a:pPr algn="ctr">
                        <a:buNone/>
                      </a:pPr>
                      <a:r>
                        <a:rPr lang="en-US"/>
                        <a:t>3</a:t>
                      </a:r>
                      <a:endParaRPr lang="en-US"/>
                    </a:p>
                  </a:txBody>
                  <a:tcPr/>
                </a:tc>
              </a:tr>
              <a:tr h="402590">
                <a:tc>
                  <a:txBody>
                    <a:bodyPr/>
                    <a:lstStyle/>
                    <a:p>
                      <a:pPr>
                        <a:buNone/>
                      </a:pPr>
                      <a:r>
                        <a:rPr lang="el-GR" altLang="en-US"/>
                        <a:t>Α</a:t>
                      </a:r>
                      <a:r>
                        <a:rPr lang="en-US" altLang="en-US"/>
                        <a:t>ction camera </a:t>
                      </a:r>
                      <a:endParaRPr lang="en-US" altLang="en-US"/>
                    </a:p>
                  </a:txBody>
                  <a:tcPr/>
                </a:tc>
                <a:tc>
                  <a:txBody>
                    <a:bodyPr/>
                    <a:lstStyle/>
                    <a:p>
                      <a:pPr algn="ctr">
                        <a:buNone/>
                      </a:pPr>
                      <a:r>
                        <a:rPr lang="en-US"/>
                        <a:t>30</a:t>
                      </a:r>
                      <a:endParaRPr lang="en-US"/>
                    </a:p>
                  </a:txBody>
                  <a:tcPr/>
                </a:tc>
              </a:tr>
              <a:tr h="402590">
                <a:tc>
                  <a:txBody>
                    <a:bodyPr/>
                    <a:lstStyle/>
                    <a:p>
                      <a:pPr>
                        <a:buNone/>
                      </a:pPr>
                      <a:r>
                        <a:rPr lang="el-GR" altLang="en-US"/>
                        <a:t>Διακόπτες από χαλασμένα παιχνίδια</a:t>
                      </a:r>
                      <a:endParaRPr lang="el-GR" altLang="en-US"/>
                    </a:p>
                  </a:txBody>
                  <a:tcPr/>
                </a:tc>
                <a:tc>
                  <a:txBody>
                    <a:bodyPr/>
                    <a:lstStyle/>
                    <a:p>
                      <a:pPr algn="ctr">
                        <a:buNone/>
                      </a:pPr>
                      <a:r>
                        <a:rPr lang="el-GR" altLang="en-US"/>
                        <a:t>0</a:t>
                      </a:r>
                      <a:endParaRPr lang="el-GR" altLang="en-US"/>
                    </a:p>
                  </a:txBody>
                  <a:tcPr/>
                </a:tc>
              </a:tr>
              <a:tr h="402590">
                <a:tc>
                  <a:txBody>
                    <a:bodyPr/>
                    <a:lstStyle/>
                    <a:p>
                      <a:pPr>
                        <a:buNone/>
                      </a:pPr>
                      <a:r>
                        <a:rPr lang="el-GR" altLang="en-US"/>
                        <a:t>Πιστόλι σιλικόνης</a:t>
                      </a:r>
                      <a:endParaRPr lang="el-GR" altLang="en-US"/>
                    </a:p>
                  </a:txBody>
                  <a:tcPr/>
                </a:tc>
                <a:tc>
                  <a:txBody>
                    <a:bodyPr/>
                    <a:lstStyle/>
                    <a:p>
                      <a:pPr algn="ctr">
                        <a:buNone/>
                      </a:pPr>
                      <a:r>
                        <a:rPr lang="el-GR" altLang="en-US"/>
                        <a:t>3</a:t>
                      </a:r>
                      <a:endParaRPr lang="el-GR" altLang="en-US"/>
                    </a:p>
                  </a:txBody>
                  <a:tcPr/>
                </a:tc>
              </a:tr>
              <a:tr h="402590">
                <a:tc>
                  <a:txBody>
                    <a:bodyPr/>
                    <a:lstStyle/>
                    <a:p>
                      <a:pPr>
                        <a:buNone/>
                      </a:pPr>
                      <a:r>
                        <a:rPr lang="el-GR" altLang="en-US"/>
                        <a:t>Σωλήνες σιλικόνης για το πιστόλι</a:t>
                      </a:r>
                      <a:endParaRPr lang="el-GR" altLang="en-US"/>
                    </a:p>
                  </a:txBody>
                  <a:tcPr/>
                </a:tc>
                <a:tc>
                  <a:txBody>
                    <a:bodyPr/>
                    <a:lstStyle/>
                    <a:p>
                      <a:pPr algn="ctr">
                        <a:buNone/>
                      </a:pPr>
                      <a:r>
                        <a:rPr lang="el-GR" altLang="en-US"/>
                        <a:t>1</a:t>
                      </a:r>
                      <a:endParaRPr lang="el-GR" altLang="en-US"/>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a:t>ΠΡΟΒΛΕΠΟΜΕΝΟ ΚΟΣΤΟΣ ΚΑΤΑΣΚΕΥΗΣ</a:t>
            </a:r>
            <a:endParaRPr lang="el-GR" altLang="en-US"/>
          </a:p>
        </p:txBody>
      </p:sp>
      <p:graphicFrame>
        <p:nvGraphicFramePr>
          <p:cNvPr id="14" name="Table 13"/>
          <p:cNvGraphicFramePr/>
          <p:nvPr/>
        </p:nvGraphicFramePr>
        <p:xfrm>
          <a:off x="609600" y="1325245"/>
          <a:ext cx="9281795" cy="3148330"/>
        </p:xfrm>
        <a:graphic>
          <a:graphicData uri="http://schemas.openxmlformats.org/drawingml/2006/table">
            <a:tbl>
              <a:tblPr firstRow="1" bandRow="1">
                <a:tableStyleId>{5C22544A-7EE6-4342-B048-85BDC9FD1C3A}</a:tableStyleId>
              </a:tblPr>
              <a:tblGrid>
                <a:gridCol w="4266565"/>
                <a:gridCol w="5015230"/>
              </a:tblGrid>
              <a:tr h="682625">
                <a:tc>
                  <a:txBody>
                    <a:bodyPr/>
                    <a:lstStyle/>
                    <a:p>
                      <a:pPr algn="ctr">
                        <a:buNone/>
                      </a:pPr>
                      <a:r>
                        <a:rPr lang="el-GR" altLang="en-US"/>
                        <a:t>ΥΛΙΚΑ-ΕΡΓΑΛΕΙΑ</a:t>
                      </a:r>
                      <a:endParaRPr lang="el-GR" altLang="en-US"/>
                    </a:p>
                  </a:txBody>
                  <a:tcPr/>
                </a:tc>
                <a:tc>
                  <a:txBody>
                    <a:bodyPr/>
                    <a:lstStyle/>
                    <a:p>
                      <a:pPr algn="ctr">
                        <a:buNone/>
                      </a:pPr>
                      <a:r>
                        <a:rPr lang="el-GR" altLang="en-US"/>
                        <a:t>ΚΟΣΤΟΣ </a:t>
                      </a:r>
                      <a:r>
                        <a:rPr lang="en-US" altLang="el-GR" sz="1800">
                          <a:sym typeface="+mn-ea"/>
                        </a:rPr>
                        <a:t>(</a:t>
                      </a:r>
                      <a:r>
                        <a:rPr lang="el-GR" altLang="el-GR" sz="1800">
                          <a:sym typeface="+mn-ea"/>
                        </a:rPr>
                        <a:t>σε ευρώ)</a:t>
                      </a:r>
                      <a:endParaRPr lang="el-GR" altLang="el-GR" sz="1800"/>
                    </a:p>
                    <a:p>
                      <a:pPr algn="ctr">
                        <a:buNone/>
                      </a:pPr>
                      <a:endParaRPr lang="el-GR" altLang="en-US"/>
                    </a:p>
                  </a:txBody>
                  <a:tcPr/>
                </a:tc>
              </a:tr>
              <a:tr h="725805">
                <a:tc>
                  <a:txBody>
                    <a:bodyPr/>
                    <a:lstStyle/>
                    <a:p>
                      <a:pPr>
                        <a:buNone/>
                      </a:pPr>
                      <a:r>
                        <a:rPr lang="el-GR" altLang="en-US"/>
                        <a:t>Μεταλικοί άξονες από χαλασμένα παιχνίδια</a:t>
                      </a:r>
                      <a:endParaRPr lang="el-GR" altLang="en-US"/>
                    </a:p>
                  </a:txBody>
                  <a:tcPr/>
                </a:tc>
                <a:tc>
                  <a:txBody>
                    <a:bodyPr/>
                    <a:lstStyle/>
                    <a:p>
                      <a:pPr algn="ctr">
                        <a:buNone/>
                      </a:pPr>
                      <a:r>
                        <a:rPr lang="el-GR" altLang="en-US"/>
                        <a:t>0</a:t>
                      </a:r>
                      <a:endParaRPr lang="el-GR" altLang="en-US"/>
                    </a:p>
                  </a:txBody>
                  <a:tcPr/>
                </a:tc>
              </a:tr>
              <a:tr h="549275">
                <a:tc>
                  <a:txBody>
                    <a:bodyPr/>
                    <a:lstStyle/>
                    <a:p>
                      <a:pPr>
                        <a:buNone/>
                      </a:pPr>
                      <a:r>
                        <a:rPr lang="el-GR" altLang="en-US"/>
                        <a:t>Λαμπάκια από χαλασμένους φακούς</a:t>
                      </a:r>
                      <a:endParaRPr lang="el-GR" altLang="en-US"/>
                    </a:p>
                  </a:txBody>
                  <a:tcPr/>
                </a:tc>
                <a:tc>
                  <a:txBody>
                    <a:bodyPr/>
                    <a:lstStyle/>
                    <a:p>
                      <a:pPr algn="ctr">
                        <a:buNone/>
                      </a:pPr>
                      <a:r>
                        <a:rPr lang="el-GR" altLang="en-US"/>
                        <a:t>0</a:t>
                      </a:r>
                      <a:endParaRPr lang="el-GR" altLang="en-US"/>
                    </a:p>
                  </a:txBody>
                  <a:tcPr/>
                </a:tc>
              </a:tr>
              <a:tr h="508000">
                <a:tc>
                  <a:txBody>
                    <a:bodyPr/>
                    <a:lstStyle/>
                    <a:p>
                      <a:pPr>
                        <a:buNone/>
                      </a:pPr>
                      <a:r>
                        <a:rPr lang="el-GR" altLang="en-US"/>
                        <a:t>Αισθητήρες κίνησης</a:t>
                      </a:r>
                      <a:endParaRPr lang="el-GR" altLang="en-US"/>
                    </a:p>
                  </a:txBody>
                  <a:tcPr/>
                </a:tc>
                <a:tc>
                  <a:txBody>
                    <a:bodyPr/>
                    <a:lstStyle/>
                    <a:p>
                      <a:pPr algn="ctr">
                        <a:buNone/>
                      </a:pPr>
                      <a:r>
                        <a:rPr lang="el-GR" altLang="en-US"/>
                        <a:t>5</a:t>
                      </a:r>
                      <a:endParaRPr lang="el-GR" altLang="en-US"/>
                    </a:p>
                  </a:txBody>
                  <a:tcPr/>
                </a:tc>
              </a:tr>
              <a:tr h="682625">
                <a:tc>
                  <a:txBody>
                    <a:bodyPr/>
                    <a:lstStyle/>
                    <a:p>
                      <a:pPr>
                        <a:buNone/>
                      </a:pPr>
                      <a:r>
                        <a:rPr lang="el-GR" altLang="en-US"/>
                        <a:t>ΣΥΝΟΛΙΚΟ ΚΟΣΤΟΣ</a:t>
                      </a:r>
                      <a:endParaRPr lang="el-GR" altLang="en-US"/>
                    </a:p>
                  </a:txBody>
                  <a:tcPr/>
                </a:tc>
                <a:tc>
                  <a:txBody>
                    <a:bodyPr/>
                    <a:lstStyle/>
                    <a:p>
                      <a:pPr algn="ctr">
                        <a:buNone/>
                      </a:pPr>
                      <a:r>
                        <a:rPr lang="el-GR" altLang="en-US"/>
                        <a:t>49</a:t>
                      </a:r>
                      <a:endParaRPr lang="el-GR" altLang="en-US"/>
                    </a:p>
                  </a:txBody>
                  <a:tcPr/>
                </a:tc>
              </a:tr>
            </a:tbl>
          </a:graphicData>
        </a:graphic>
      </p:graphicFrame>
      <p:pic>
        <p:nvPicPr>
          <p:cNvPr id="16" name="Content Placeholder 15"/>
          <p:cNvPicPr>
            <a:picLocks noGrp="1" noChangeAspect="1"/>
          </p:cNvPicPr>
          <p:nvPr>
            <p:ph idx="1"/>
          </p:nvPr>
        </p:nvPicPr>
        <p:blipFill>
          <a:blip r:embed="rId1" cstate="print"/>
          <a:stretch>
            <a:fillRect/>
          </a:stretch>
        </p:blipFill>
        <p:spPr>
          <a:xfrm rot="6180000">
            <a:off x="10314940" y="3432810"/>
            <a:ext cx="1706880" cy="170688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2"/>
          </p:nvPr>
        </p:nvPicPr>
        <p:blipFill>
          <a:blip r:embed="rId1" cstate="print"/>
          <a:stretch>
            <a:fillRect/>
          </a:stretch>
        </p:blipFill>
        <p:spPr>
          <a:xfrm>
            <a:off x="1270" y="635"/>
            <a:ext cx="12190730" cy="6857365"/>
          </a:xfrm>
          <a:prstGeom prst="rect">
            <a:avLst/>
          </a:prstGeom>
        </p:spPr>
      </p:pic>
      <p:sp>
        <p:nvSpPr>
          <p:cNvPr id="2" name="Title 1"/>
          <p:cNvSpPr>
            <a:spLocks noGrp="1"/>
          </p:cNvSpPr>
          <p:nvPr>
            <p:ph type="title"/>
          </p:nvPr>
        </p:nvSpPr>
        <p:spPr/>
        <p:txBody>
          <a:bodyPr/>
          <a:lstStyle/>
          <a:p>
            <a:r>
              <a:rPr lang="el-GR" altLang="en-US">
                <a:ln w="10160">
                  <a:solidFill>
                    <a:srgbClr val="0070C0"/>
                  </a:solidFill>
                  <a:prstDash val="solid"/>
                </a:ln>
                <a:solidFill>
                  <a:srgbClr val="FFFFFF"/>
                </a:solidFill>
                <a:effectLst>
                  <a:outerShdw blurRad="38100" dist="22860" dir="5400000" algn="tl" rotWithShape="0">
                    <a:srgbClr val="000000">
                      <a:alpha val="30000"/>
                    </a:srgbClr>
                  </a:outerShdw>
                </a:effectLst>
              </a:rPr>
              <a:t>ΑΥΤΟΜΑΤΙΣΜΟΣ</a:t>
            </a:r>
            <a:endParaRPr lang="el-GR" altLang="en-US">
              <a:ln w="10160">
                <a:solidFill>
                  <a:srgbClr val="0070C0"/>
                </a:solidFill>
                <a:prstDash val="solid"/>
              </a:ln>
              <a:solidFill>
                <a:srgbClr val="FFFFFF"/>
              </a:solidFill>
              <a:effectLst>
                <a:outerShdw blurRad="38100" dist="22860" dir="5400000" algn="tl" rotWithShape="0">
                  <a:srgbClr val="000000">
                    <a:alpha val="30000"/>
                  </a:srgbClr>
                </a:outerShdw>
              </a:effectLst>
            </a:endParaRPr>
          </a:p>
        </p:txBody>
      </p:sp>
      <p:graphicFrame>
        <p:nvGraphicFramePr>
          <p:cNvPr id="5" name="Diagram 4"/>
          <p:cNvGraphicFramePr/>
          <p:nvPr/>
        </p:nvGraphicFramePr>
        <p:xfrm>
          <a:off x="1270" y="1344295"/>
          <a:ext cx="7840980" cy="47224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Gear Drives">
  <a:themeElements>
    <a:clrScheme name="Gear Drives 13">
      <a:dk1>
        <a:srgbClr val="000000"/>
      </a:dk1>
      <a:lt1>
        <a:srgbClr val="FFFFFF"/>
      </a:lt1>
      <a:dk2>
        <a:srgbClr val="000000"/>
      </a:dk2>
      <a:lt2>
        <a:srgbClr val="969696"/>
      </a:lt2>
      <a:accent1>
        <a:srgbClr val="5F5F5F"/>
      </a:accent1>
      <a:accent2>
        <a:srgbClr val="969696"/>
      </a:accent2>
      <a:accent3>
        <a:srgbClr val="FFFFFF"/>
      </a:accent3>
      <a:accent4>
        <a:srgbClr val="000000"/>
      </a:accent4>
      <a:accent5>
        <a:srgbClr val="B6B6B6"/>
      </a:accent5>
      <a:accent6>
        <a:srgbClr val="878787"/>
      </a:accent6>
      <a:hlink>
        <a:srgbClr val="CC3300"/>
      </a:hlink>
      <a:folHlink>
        <a:srgbClr val="996600"/>
      </a:folHlink>
    </a:clrScheme>
    <a:fontScheme name="Gear Dri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Gear Dri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ear Dri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ear Dri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ear Dri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ear Dri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ear Dri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ear Dri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ear Dri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ear Dri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ear Dri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ear Dri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ear Dri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ear Drives 13">
        <a:dk1>
          <a:srgbClr val="000000"/>
        </a:dk1>
        <a:lt1>
          <a:srgbClr val="FFFFFF"/>
        </a:lt1>
        <a:dk2>
          <a:srgbClr val="000000"/>
        </a:dk2>
        <a:lt2>
          <a:srgbClr val="969696"/>
        </a:lt2>
        <a:accent1>
          <a:srgbClr val="5F5F5F"/>
        </a:accent1>
        <a:accent2>
          <a:srgbClr val="969696"/>
        </a:accent2>
        <a:accent3>
          <a:srgbClr val="FFFFFF"/>
        </a:accent3>
        <a:accent4>
          <a:srgbClr val="000000"/>
        </a:accent4>
        <a:accent5>
          <a:srgbClr val="B6B6B6"/>
        </a:accent5>
        <a:accent6>
          <a:srgbClr val="87878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1085</Words>
  <Application>WPS Presentation</Application>
  <PresentationFormat>Προσαρμογή</PresentationFormat>
  <Paragraphs>102</Paragraphs>
  <Slides>8</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8</vt:i4>
      </vt:variant>
    </vt:vector>
  </HeadingPairs>
  <TitlesOfParts>
    <vt:vector size="15" baseType="lpstr">
      <vt:lpstr>Arial</vt:lpstr>
      <vt:lpstr>SimSun</vt:lpstr>
      <vt:lpstr>Wingdings</vt:lpstr>
      <vt:lpstr>Microsoft YaHei</vt:lpstr>
      <vt:lpstr>Arial Unicode MS</vt:lpstr>
      <vt:lpstr>Calibri</vt:lpstr>
      <vt:lpstr>Gear Drives</vt:lpstr>
      <vt:lpstr>ΕΡΕΥΝΗΤΙΚΟ ΒΑΘΥΣΚΑΦΟΣ ΝΑΥΤΙΛΟΣ  από ανακυκλώσιμα υλικά</vt:lpstr>
      <vt:lpstr>ΣΥΛΛΗΨΗ ΙΔΕΑΣ</vt:lpstr>
      <vt:lpstr>  ΣΥΛΛΗΨΗ ΙΔΕΑΣ </vt:lpstr>
      <vt:lpstr>ΠΛΕΟΝΕΚΤΗΜΑΤΑ</vt:lpstr>
      <vt:lpstr>ΠΛΕΟΝΕΚΤΗΜΑΤΑ</vt:lpstr>
      <vt:lpstr>ΠΡΟΒΛΕΠΟΜΕΝΟ ΚΟΣΤΟΣ ΚΑΤΑΣΚΕΥΗΣ</vt:lpstr>
      <vt:lpstr>ΠΡΟΒΛΕΠΟΜΕΝΟ ΚΟΣΤΟΣ ΚΑΤΑΣΚΕΥΗΣ</vt:lpstr>
      <vt:lpstr>ΑΥΤΟΜΑΤΙΣΜΟΣ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Υποβρύχιο Σκαραβαίος</dc:title>
  <dc:creator/>
  <cp:lastModifiedBy>etsak</cp:lastModifiedBy>
  <cp:revision>78</cp:revision>
  <dcterms:created xsi:type="dcterms:W3CDTF">2021-02-02T17:41:00Z</dcterms:created>
  <dcterms:modified xsi:type="dcterms:W3CDTF">2022-06-15T21:32:25Z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1033-11.2.0.11156</vt:lpwstr>
  </property>
  <property fmtid="{D5CDD505-2E9C-101B-9397-08002B2CF9AE}" pid="3" name="ICV">
    <vt:lpwstr>8344524AE9DA4ABCB8D3BF715F127406</vt:lpwstr>
  </property>
</Properties>
</file>